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Lst>
  <p:sldSz cy="5143500" cx="9144000"/>
  <p:notesSz cx="6858000" cy="9144000"/>
  <p:embeddedFontLst>
    <p:embeddedFont>
      <p:font typeface="Roboto"/>
      <p:regular r:id="rId178"/>
      <p:bold r:id="rId179"/>
      <p:italic r:id="rId180"/>
      <p:boldItalic r:id="rId181"/>
    </p:embeddedFont>
    <p:embeddedFont>
      <p:font typeface="Nunito"/>
      <p:regular r:id="rId182"/>
      <p:bold r:id="rId183"/>
      <p:italic r:id="rId184"/>
      <p:boldItalic r:id="rId185"/>
    </p:embeddedFont>
    <p:embeddedFont>
      <p:font typeface="Maven Pro"/>
      <p:regular r:id="rId186"/>
      <p:bold r:id="rId1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3D9294-8615-46E3-829A-6C2726F8EE7C}">
  <a:tblStyle styleId="{853D9294-8615-46E3-829A-6C2726F8EE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187" Type="http://schemas.openxmlformats.org/officeDocument/2006/relationships/font" Target="fonts/MavenPro-bold.fntdata"/><Relationship Id="rId47" Type="http://schemas.openxmlformats.org/officeDocument/2006/relationships/slide" Target="slides/slide41.xml"/><Relationship Id="rId186" Type="http://schemas.openxmlformats.org/officeDocument/2006/relationships/font" Target="fonts/MavenPro-regular.fntdata"/><Relationship Id="rId185" Type="http://schemas.openxmlformats.org/officeDocument/2006/relationships/font" Target="fonts/Nunito-boldItalic.fntdata"/><Relationship Id="rId49" Type="http://schemas.openxmlformats.org/officeDocument/2006/relationships/slide" Target="slides/slide43.xml"/><Relationship Id="rId184" Type="http://schemas.openxmlformats.org/officeDocument/2006/relationships/font" Target="fonts/Nunito-italic.fntdata"/><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font" Target="fonts/Nunito-bold.fntdata"/><Relationship Id="rId32" Type="http://schemas.openxmlformats.org/officeDocument/2006/relationships/slide" Target="slides/slide26.xml"/><Relationship Id="rId182" Type="http://schemas.openxmlformats.org/officeDocument/2006/relationships/font" Target="fonts/Nunito-regular.fntdata"/><Relationship Id="rId35" Type="http://schemas.openxmlformats.org/officeDocument/2006/relationships/slide" Target="slides/slide29.xml"/><Relationship Id="rId181" Type="http://schemas.openxmlformats.org/officeDocument/2006/relationships/font" Target="fonts/Roboto-boldItalic.fntdata"/><Relationship Id="rId34" Type="http://schemas.openxmlformats.org/officeDocument/2006/relationships/slide" Target="slides/slide28.xml"/><Relationship Id="rId180" Type="http://schemas.openxmlformats.org/officeDocument/2006/relationships/font" Target="fonts/Roboto-italic.fntdata"/><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font" Target="fonts/Roboto-bold.fntdata"/><Relationship Id="rId178" Type="http://schemas.openxmlformats.org/officeDocument/2006/relationships/font" Target="fonts/Roboto-regular.fntdata"/><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43f18fbefe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43f18fbefe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8680e6495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8680e6495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8680e6495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8680e6495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8680e6495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8680e6495e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8680e6495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8680e6495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8680e6495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28680e6495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8680e6495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8680e6495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8680e6495e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28680e6495e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8680e6495e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28680e6495e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8680e6495e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8680e6495e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8680e6495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8680e6495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43f18fbefe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43f18fbefe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8680e6495e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28680e6495e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8680e6495e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8680e6495e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8680e6495e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28680e6495e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8680e6495e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28680e6495e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8680e6495e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8680e6495e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8680e6495e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28680e6495e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8680e6495e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28680e6495e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8680e6495e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8680e6495e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28680e6495e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28680e6495e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8680e6495e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28680e6495e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43f18fbefe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43f18fbefe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8680e6495e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28680e6495e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28680e6495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28680e6495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8680e6495e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28680e6495e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8680e6495e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28680e6495e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8680e6495e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8680e6495e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8680e6495e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28680e6495e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28680e6495e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28680e6495e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8680e6495e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8680e6495e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8680e6495e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28680e6495e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8680e6495e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28680e6495e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43f18fbefe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43f18fbefe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8680e6495e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28680e6495e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8680e6495e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28680e6495e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8680e6495e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8680e6495e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8680e6495e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8680e6495e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8680e6495e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8680e6495e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8680e6495e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8680e6495e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8680e6495e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28680e6495e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8680e6495e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28680e6495e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8680e6495e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8680e6495e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28680e6495e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28680e6495e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43f18fbefe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43f18fbefe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28680e6495e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28680e6495e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28680e6495e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28680e6495e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28680e6495e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28680e6495e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8680e6495e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28680e6495e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28680e6495e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28680e6495e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28680e6495e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28680e6495e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8680e6495e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28680e6495e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8680e6495e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8680e6495e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8680e6495e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28680e6495e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4b0eb456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24b0eb456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80c3038b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80c3038b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4b0eb456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4b0eb456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24b0eb456a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24b0eb456a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24b0eb456a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24b0eb456a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24b0eb456a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24b0eb456a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24b0eb456a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24b0eb456a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4b0eb456a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24b0eb456a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24b0eb456a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24b0eb456a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4b0eb456a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24b0eb456a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4b0eb456a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24b0eb456a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24b0eb456a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24b0eb456a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43f18fbefe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43f18fbefe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4b0eb456a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24b0eb456a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4b0eb456a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24b0eb456a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4b0eb456a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24b0eb456a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24b0eb456a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24b0eb456a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24b0eb456a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24b0eb456a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24b0eb456a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24b0eb456a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24b0eb456a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24b0eb456a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24b0eb456a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24b0eb456a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24b0eb456a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24b0eb456a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24b0eb456a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24b0eb456a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43f18fbefe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43f18fbefe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24b0eb456a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24b0eb456a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24b0eb456a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24b0eb456a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43f18fbefe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43f18fbefe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43f18fbefe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43f18fbefe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43f18fbefe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43f18fbefe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43f18fbefe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43f18fbefe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43f18fbefe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43f18fbefe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43f18fbefe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43f18fbefe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43f18fbefe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43f18fbefe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43f18fbefe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43f18fbefe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43f18fbefe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43f18fbefe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43f18fbefe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43f18fbefe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43f18fbefe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43f18fbefe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43f18fbefe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43f18fbefe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43f18fbefe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43f18fbefe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43f18fbefe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43f18fbefe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43f18fbefe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43f18fbefe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43f18fbefe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43f18fbefe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43f18fbefe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43f18fbefe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43f18fbefe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43f18fbefe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43f18fbefe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43f18fbefe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43f18fbefe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43f18fbefe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43f18fbefe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43f18fbefe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43f18fbefe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43f18fbefe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43f18fbefe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43f18fbefe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43f18fbefe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43f18fbefe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43f18fbefe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43f18fbefe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43f18fbefe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43f18fbefe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43f18fbefe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43f18fbefe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43f18fbefe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43f18fbefe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43f18fbefe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43f18fbefe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43f18fbefe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43f18fbefe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43f18fbefe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43f18fbefe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43f18fbefe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43f18fbefe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43f18fbefe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43f18fbefe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43f18fbefe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43f18fbefe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43f18fbefe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43f18fbefe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43f18fbefe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43f18fbefe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43f18fbefe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43f18fbefe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43f18fbefe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43f18fbefe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43f18fbefe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43f18fbefe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43f18fbefe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43f18fbefe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43f18fbefe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43f18fbefe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43f18fbefe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43f18fbefe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43f18fbefe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43f18fbefe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43f18fbefe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43f18fbefe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43f18fbefe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43f18fbefe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43f18fbefe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43f18fbefe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43f18fbefe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43f18fbefe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43f18fbefe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43f18fbefe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43f18fbefe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43f18fbefe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43f18fbefe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43f18fbefe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43f18fbefe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43f18fbefe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43f18fbefe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43f18fbefe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43f18fbefe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43f18fbefe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43f18fbefe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43f18fbefe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43f18fbefe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43f18fbefe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43f18fbefe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43f18fbefe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43f18fbefe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43f18fbefe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43f18fbefe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43f18fbefe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43f18fbefe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43f18fbefe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43f18fbefe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43f18fbefe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43f18fbefe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43f18fbefe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43f18fbefe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43f18fbefe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43f18fbefe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43f18fbefe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43f18fbefe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243f18fbefe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43f18fbefe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43f18fbefe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43f18fbefe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43f18fbefe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8680e649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8680e649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8680e6495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8680e6495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43f18fbefe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43f18fbefe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8680e6495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28680e6495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8680e6495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8680e6495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8680e6495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8680e6495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8680e6495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8680e6495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8680e6495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8680e6495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8680e6495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8680e6495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8680e6495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8680e6495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8680e6495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8680e6495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8680e6495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8680e6495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8680e6495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8680e6495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43f18fbefe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43f18fbefe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8680e6495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8680e6495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8680e6495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8680e6495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8680e6495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8680e6495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8680e6495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8680e6495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8680e6495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8680e6495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8680e6495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8680e6495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8680e6495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8680e6495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8680e6495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8680e6495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8680e6495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8680e6495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8680e6495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8680e6495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6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7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6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5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5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8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6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6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6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6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6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8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7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7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9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7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7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8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7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8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7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8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7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8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7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9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8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9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9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9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8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8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9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8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9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9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0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0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9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0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0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0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9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0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0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2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1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0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11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10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11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0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0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1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1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12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1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1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1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java-programming.mooc.fi/part-5/4-objects-and-referenc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www.simplilearn.com/tutorials/java-tutorial/java-programming" TargetMode="External"/><Relationship Id="rId4" Type="http://schemas.openxmlformats.org/officeDocument/2006/relationships/hyperlink" Target="https://www.simplilearn.com/tutorials/java-tutorial/what-is-java"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www.simplilearn.com/tutorials/java-tutorial/java-encapsulatio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8.png"/><Relationship Id="rId4"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2.pn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6.png"/><Relationship Id="rId4" Type="http://schemas.openxmlformats.org/officeDocument/2006/relationships/image" Target="../media/image3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1.png"/><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s://www.geeksforgeeks.org/type-conversion-java-example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41.png"/><Relationship Id="rId4" Type="http://schemas.openxmlformats.org/officeDocument/2006/relationships/image" Target="../media/image3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4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5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5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6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4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4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5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5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6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7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5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Classes and Objects</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Prof. Madonna Lamin</a:t>
            </a:r>
            <a:endParaRPr/>
          </a:p>
          <a:p>
            <a:pPr indent="0" lvl="0" marL="0" rtl="0" algn="l">
              <a:spcBef>
                <a:spcPts val="0"/>
              </a:spcBef>
              <a:spcAft>
                <a:spcPts val="0"/>
              </a:spcAft>
              <a:buNone/>
            </a:pPr>
            <a:r>
              <a:rPr lang="en"/>
              <a:t>ITMBU, SoCSET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35" name="Google Shape;335;p2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6" name="Google Shape;336;p22"/>
          <p:cNvPicPr preferRelativeResize="0"/>
          <p:nvPr/>
        </p:nvPicPr>
        <p:blipFill>
          <a:blip r:embed="rId3">
            <a:alphaModFix/>
          </a:blip>
          <a:stretch>
            <a:fillRect/>
          </a:stretch>
        </p:blipFill>
        <p:spPr>
          <a:xfrm>
            <a:off x="1117649" y="1368825"/>
            <a:ext cx="7530125" cy="29672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1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23" name="Google Shape;923;p11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24" name="Google Shape;924;p112"/>
          <p:cNvPicPr preferRelativeResize="0"/>
          <p:nvPr/>
        </p:nvPicPr>
        <p:blipFill>
          <a:blip r:embed="rId3">
            <a:alphaModFix/>
          </a:blip>
          <a:stretch>
            <a:fillRect/>
          </a:stretch>
        </p:blipFill>
        <p:spPr>
          <a:xfrm>
            <a:off x="523875" y="90488"/>
            <a:ext cx="8096250" cy="49625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1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30" name="Google Shape;930;p11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31" name="Google Shape;931;p113"/>
          <p:cNvPicPr preferRelativeResize="0"/>
          <p:nvPr/>
        </p:nvPicPr>
        <p:blipFill>
          <a:blip r:embed="rId3">
            <a:alphaModFix/>
          </a:blip>
          <a:stretch>
            <a:fillRect/>
          </a:stretch>
        </p:blipFill>
        <p:spPr>
          <a:xfrm>
            <a:off x="1351780" y="52475"/>
            <a:ext cx="6934540" cy="51435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Importance of finalize() method in Java</a:t>
            </a:r>
            <a:endParaRPr/>
          </a:p>
        </p:txBody>
      </p:sp>
      <p:sp>
        <p:nvSpPr>
          <p:cNvPr id="937" name="Google Shape;937;p11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The finalize() method in Java is a method provided by the Object class, and it is called by the garbage collector just before an object is about to be reclaimed. The primary purpose of the finalize() method is to allow an object to perform cleanup operations, such as releasing resources or closing connections, before it is removed from memory. While the use of finalize() has been somewhat deprecated in modern Java in favor of other mechanisms (such as try-with-resources and AutoCloseable), it's still worth understanding its importance. </a:t>
            </a:r>
            <a:endParaRPr sz="1500"/>
          </a:p>
          <a:p>
            <a:pPr indent="0" lvl="0" marL="0" rtl="0" algn="just">
              <a:spcBef>
                <a:spcPts val="1200"/>
              </a:spcBef>
              <a:spcAft>
                <a:spcPts val="0"/>
              </a:spcAft>
              <a:buNone/>
            </a:pPr>
            <a:r>
              <a:t/>
            </a:r>
            <a:endParaRPr sz="1500"/>
          </a:p>
          <a:p>
            <a:pPr indent="0" lvl="0" marL="0" rtl="0" algn="just">
              <a:spcBef>
                <a:spcPts val="1200"/>
              </a:spcBef>
              <a:spcAft>
                <a:spcPts val="1200"/>
              </a:spcAft>
              <a:buNone/>
            </a:pPr>
            <a:r>
              <a:t/>
            </a:r>
            <a:endParaRPr sz="15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43" name="Google Shape;943;p1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4" name="Google Shape;944;p115"/>
          <p:cNvPicPr preferRelativeResize="0"/>
          <p:nvPr/>
        </p:nvPicPr>
        <p:blipFill>
          <a:blip r:embed="rId3">
            <a:alphaModFix/>
          </a:blip>
          <a:stretch>
            <a:fillRect/>
          </a:stretch>
        </p:blipFill>
        <p:spPr>
          <a:xfrm>
            <a:off x="538163" y="1743075"/>
            <a:ext cx="8067675" cy="16573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50" name="Google Shape;950;p1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51" name="Google Shape;951;p116"/>
          <p:cNvPicPr preferRelativeResize="0"/>
          <p:nvPr/>
        </p:nvPicPr>
        <p:blipFill>
          <a:blip r:embed="rId3">
            <a:alphaModFix/>
          </a:blip>
          <a:stretch>
            <a:fillRect/>
          </a:stretch>
        </p:blipFill>
        <p:spPr>
          <a:xfrm>
            <a:off x="676275" y="376238"/>
            <a:ext cx="7791450" cy="43910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57" name="Google Shape;957;p11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58" name="Google Shape;958;p117"/>
          <p:cNvPicPr preferRelativeResize="0"/>
          <p:nvPr/>
        </p:nvPicPr>
        <p:blipFill>
          <a:blip r:embed="rId3">
            <a:alphaModFix/>
          </a:blip>
          <a:stretch>
            <a:fillRect/>
          </a:stretch>
        </p:blipFill>
        <p:spPr>
          <a:xfrm>
            <a:off x="1218313" y="598563"/>
            <a:ext cx="7820025" cy="34575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64" name="Google Shape;964;p11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65" name="Google Shape;965;p118"/>
          <p:cNvPicPr preferRelativeResize="0"/>
          <p:nvPr/>
        </p:nvPicPr>
        <p:blipFill>
          <a:blip r:embed="rId3">
            <a:alphaModFix/>
          </a:blip>
          <a:stretch>
            <a:fillRect/>
          </a:stretch>
        </p:blipFill>
        <p:spPr>
          <a:xfrm>
            <a:off x="666750" y="466725"/>
            <a:ext cx="7810500" cy="42100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71" name="Google Shape;971;p11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2" name="Google Shape;972;p119"/>
          <p:cNvPicPr preferRelativeResize="0"/>
          <p:nvPr/>
        </p:nvPicPr>
        <p:blipFill>
          <a:blip r:embed="rId3">
            <a:alphaModFix/>
          </a:blip>
          <a:stretch>
            <a:fillRect/>
          </a:stretch>
        </p:blipFill>
        <p:spPr>
          <a:xfrm>
            <a:off x="342900" y="1658125"/>
            <a:ext cx="8458200" cy="26670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78" name="Google Shape;978;p12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9" name="Google Shape;979;p120"/>
          <p:cNvPicPr preferRelativeResize="0"/>
          <p:nvPr/>
        </p:nvPicPr>
        <p:blipFill>
          <a:blip r:embed="rId3">
            <a:alphaModFix/>
          </a:blip>
          <a:stretch>
            <a:fillRect/>
          </a:stretch>
        </p:blipFill>
        <p:spPr>
          <a:xfrm>
            <a:off x="507835" y="0"/>
            <a:ext cx="8128329"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Package mechanism in Java</a:t>
            </a:r>
            <a:endParaRPr/>
          </a:p>
        </p:txBody>
      </p:sp>
      <p:sp>
        <p:nvSpPr>
          <p:cNvPr id="985" name="Google Shape;985;p12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600"/>
              <a:t>In Java, a package is a way to organize related classes and interfaces into a single namespace. It provides a mechanism for grouping classes that are part of the same functional module or category. Packages help in organizing and structuring code, avoiding naming conflicts, and providing access control. </a:t>
            </a:r>
            <a:endParaRPr sz="1600"/>
          </a:p>
          <a:p>
            <a:pPr indent="0" lvl="0" marL="0" rtl="0" algn="just">
              <a:spcBef>
                <a:spcPts val="1200"/>
              </a:spcBef>
              <a:spcAft>
                <a:spcPts val="0"/>
              </a:spcAft>
              <a:buNone/>
            </a:pPr>
            <a:r>
              <a:t/>
            </a:r>
            <a:endParaRPr sz="1600"/>
          </a:p>
          <a:p>
            <a:pPr indent="0" lvl="0" marL="0" rtl="0" algn="just">
              <a:spcBef>
                <a:spcPts val="1200"/>
              </a:spcBef>
              <a:spcAft>
                <a:spcPts val="1200"/>
              </a:spcAft>
              <a:buNone/>
            </a:pPr>
            <a:r>
              <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3"/>
          <p:cNvSpPr txBox="1"/>
          <p:nvPr/>
        </p:nvSpPr>
        <p:spPr>
          <a:xfrm>
            <a:off x="138550" y="77675"/>
            <a:ext cx="8565600" cy="48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class Lamp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 stores the value for light</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 true if light is on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 false if light is off</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boolean isOn;</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 method to turn on the light</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void turnOn()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isOn = true;</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System.out.println("Light on? " + isOn);</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 method to turnoff the light</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void turnOff()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isOn = false;</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System.out.println("Light on? " + isOn);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91" name="Google Shape;991;p12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92" name="Google Shape;992;p122"/>
          <p:cNvPicPr preferRelativeResize="0"/>
          <p:nvPr/>
        </p:nvPicPr>
        <p:blipFill>
          <a:blip r:embed="rId3">
            <a:alphaModFix/>
          </a:blip>
          <a:stretch>
            <a:fillRect/>
          </a:stretch>
        </p:blipFill>
        <p:spPr>
          <a:xfrm>
            <a:off x="509588" y="490538"/>
            <a:ext cx="8124825" cy="41624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98" name="Google Shape;998;p12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99" name="Google Shape;999;p123"/>
          <p:cNvPicPr preferRelativeResize="0"/>
          <p:nvPr/>
        </p:nvPicPr>
        <p:blipFill>
          <a:blip r:embed="rId3">
            <a:alphaModFix/>
          </a:blip>
          <a:stretch>
            <a:fillRect/>
          </a:stretch>
        </p:blipFill>
        <p:spPr>
          <a:xfrm>
            <a:off x="907365" y="0"/>
            <a:ext cx="7329270" cy="51435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05" name="Google Shape;1005;p12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6" name="Google Shape;1006;p124"/>
          <p:cNvPicPr preferRelativeResize="0"/>
          <p:nvPr/>
        </p:nvPicPr>
        <p:blipFill>
          <a:blip r:embed="rId3">
            <a:alphaModFix/>
          </a:blip>
          <a:stretch>
            <a:fillRect/>
          </a:stretch>
        </p:blipFill>
        <p:spPr>
          <a:xfrm>
            <a:off x="1035357" y="0"/>
            <a:ext cx="7073286" cy="51435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12" name="Google Shape;1012;p12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13" name="Google Shape;1013;p125"/>
          <p:cNvPicPr preferRelativeResize="0"/>
          <p:nvPr/>
        </p:nvPicPr>
        <p:blipFill>
          <a:blip r:embed="rId3">
            <a:alphaModFix/>
          </a:blip>
          <a:stretch>
            <a:fillRect/>
          </a:stretch>
        </p:blipFill>
        <p:spPr>
          <a:xfrm>
            <a:off x="566738" y="642938"/>
            <a:ext cx="8010525" cy="38576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19" name="Google Shape;1019;p12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0" name="Google Shape;1020;p126"/>
          <p:cNvPicPr preferRelativeResize="0"/>
          <p:nvPr/>
        </p:nvPicPr>
        <p:blipFill>
          <a:blip r:embed="rId3">
            <a:alphaModFix/>
          </a:blip>
          <a:stretch>
            <a:fillRect/>
          </a:stretch>
        </p:blipFill>
        <p:spPr>
          <a:xfrm>
            <a:off x="1136687" y="0"/>
            <a:ext cx="6870625" cy="51435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26" name="Google Shape;1026;p12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7" name="Google Shape;1027;p127"/>
          <p:cNvPicPr preferRelativeResize="0"/>
          <p:nvPr/>
        </p:nvPicPr>
        <p:blipFill>
          <a:blip r:embed="rId3">
            <a:alphaModFix/>
          </a:blip>
          <a:stretch>
            <a:fillRect/>
          </a:stretch>
        </p:blipFill>
        <p:spPr>
          <a:xfrm>
            <a:off x="461963" y="28575"/>
            <a:ext cx="8220075" cy="50863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33" name="Google Shape;1033;p12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34" name="Google Shape;1034;p128"/>
          <p:cNvPicPr preferRelativeResize="0"/>
          <p:nvPr/>
        </p:nvPicPr>
        <p:blipFill>
          <a:blip r:embed="rId3">
            <a:alphaModFix/>
          </a:blip>
          <a:stretch>
            <a:fillRect/>
          </a:stretch>
        </p:blipFill>
        <p:spPr>
          <a:xfrm>
            <a:off x="585788" y="1400175"/>
            <a:ext cx="7972425" cy="23431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40" name="Google Shape;1040;p12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41" name="Google Shape;1041;p129"/>
          <p:cNvPicPr preferRelativeResize="0"/>
          <p:nvPr/>
        </p:nvPicPr>
        <p:blipFill>
          <a:blip r:embed="rId3">
            <a:alphaModFix/>
          </a:blip>
          <a:stretch>
            <a:fillRect/>
          </a:stretch>
        </p:blipFill>
        <p:spPr>
          <a:xfrm>
            <a:off x="2170175" y="0"/>
            <a:ext cx="4803649" cy="514349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47" name="Google Shape;1047;p13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48" name="Google Shape;1048;p130"/>
          <p:cNvPicPr preferRelativeResize="0"/>
          <p:nvPr/>
        </p:nvPicPr>
        <p:blipFill>
          <a:blip r:embed="rId3">
            <a:alphaModFix/>
          </a:blip>
          <a:stretch>
            <a:fillRect/>
          </a:stretch>
        </p:blipFill>
        <p:spPr>
          <a:xfrm>
            <a:off x="247650" y="614363"/>
            <a:ext cx="8648700" cy="39147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Access modifiers</a:t>
            </a:r>
            <a:endParaRPr/>
          </a:p>
        </p:txBody>
      </p:sp>
      <p:sp>
        <p:nvSpPr>
          <p:cNvPr id="1054" name="Google Shape;1054;p13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4"/>
          <p:cNvSpPr txBox="1"/>
          <p:nvPr/>
        </p:nvSpPr>
        <p:spPr>
          <a:xfrm>
            <a:off x="138550" y="77675"/>
            <a:ext cx="8565600" cy="48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class Main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public static void main(String[] args)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 create objects led and halogen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Lamp led = new Lamp();</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Lamp halogen = new Lamp();</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 turn on the light by</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 calling method turnOn()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led.turnOn();</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 turn off the light by</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 calling method turnOff()</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halogen.turnOff();</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Access Specifiers</a:t>
            </a:r>
            <a:endParaRPr/>
          </a:p>
        </p:txBody>
      </p:sp>
      <p:sp>
        <p:nvSpPr>
          <p:cNvPr id="1060" name="Google Shape;1060;p13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The </a:t>
            </a:r>
            <a:r>
              <a:rPr lang="en" sz="1800"/>
              <a:t>various access specifiers and modifiers in Java, including final, abstract, static, synchronized, native, strictfp, transient, and volatile.</a:t>
            </a:r>
            <a:endParaRPr sz="1800"/>
          </a:p>
          <a:p>
            <a:pPr indent="0" lvl="0" marL="0" rtl="0" algn="l">
              <a:spcBef>
                <a:spcPts val="1200"/>
              </a:spcBef>
              <a:spcAft>
                <a:spcPts val="0"/>
              </a:spcAft>
              <a:buNone/>
            </a:pPr>
            <a:r>
              <a:t/>
            </a:r>
            <a:endParaRPr sz="1800"/>
          </a:p>
          <a:p>
            <a:pPr indent="0" lvl="0" marL="0" rtl="0" algn="l">
              <a:spcBef>
                <a:spcPts val="1200"/>
              </a:spcBef>
              <a:spcAft>
                <a:spcPts val="1200"/>
              </a:spcAft>
              <a:buNone/>
            </a:pPr>
            <a:r>
              <a:t/>
            </a:r>
            <a:endParaRPr sz="18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66" name="Google Shape;1066;p13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7" name="Google Shape;1067;p133"/>
          <p:cNvPicPr preferRelativeResize="0"/>
          <p:nvPr/>
        </p:nvPicPr>
        <p:blipFill>
          <a:blip r:embed="rId3">
            <a:alphaModFix/>
          </a:blip>
          <a:stretch>
            <a:fillRect/>
          </a:stretch>
        </p:blipFill>
        <p:spPr>
          <a:xfrm>
            <a:off x="1014813" y="0"/>
            <a:ext cx="7114374" cy="51435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73" name="Google Shape;1073;p13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4" name="Google Shape;1074;p134"/>
          <p:cNvPicPr preferRelativeResize="0"/>
          <p:nvPr/>
        </p:nvPicPr>
        <p:blipFill>
          <a:blip r:embed="rId3">
            <a:alphaModFix/>
          </a:blip>
          <a:stretch>
            <a:fillRect/>
          </a:stretch>
        </p:blipFill>
        <p:spPr>
          <a:xfrm>
            <a:off x="701254" y="0"/>
            <a:ext cx="7741493" cy="514350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3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80" name="Google Shape;1080;p13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1" name="Google Shape;1081;p135"/>
          <p:cNvPicPr preferRelativeResize="0"/>
          <p:nvPr/>
        </p:nvPicPr>
        <p:blipFill>
          <a:blip r:embed="rId3">
            <a:alphaModFix/>
          </a:blip>
          <a:stretch>
            <a:fillRect/>
          </a:stretch>
        </p:blipFill>
        <p:spPr>
          <a:xfrm>
            <a:off x="1003745" y="0"/>
            <a:ext cx="7136511" cy="51435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3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87" name="Google Shape;1087;p13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8" name="Google Shape;1088;p136"/>
          <p:cNvPicPr preferRelativeResize="0"/>
          <p:nvPr/>
        </p:nvPicPr>
        <p:blipFill>
          <a:blip r:embed="rId3">
            <a:alphaModFix/>
          </a:blip>
          <a:stretch>
            <a:fillRect/>
          </a:stretch>
        </p:blipFill>
        <p:spPr>
          <a:xfrm>
            <a:off x="419100" y="1614488"/>
            <a:ext cx="8305800" cy="19145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94" name="Google Shape;1094;p13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95" name="Google Shape;1095;p137"/>
          <p:cNvPicPr preferRelativeResize="0"/>
          <p:nvPr/>
        </p:nvPicPr>
        <p:blipFill>
          <a:blip r:embed="rId3">
            <a:alphaModFix/>
          </a:blip>
          <a:stretch>
            <a:fillRect/>
          </a:stretch>
        </p:blipFill>
        <p:spPr>
          <a:xfrm>
            <a:off x="1296318" y="0"/>
            <a:ext cx="6551363" cy="51435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01" name="Google Shape;1101;p13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02" name="Google Shape;1102;p138"/>
          <p:cNvPicPr preferRelativeResize="0"/>
          <p:nvPr/>
        </p:nvPicPr>
        <p:blipFill>
          <a:blip r:embed="rId3">
            <a:alphaModFix/>
          </a:blip>
          <a:stretch>
            <a:fillRect/>
          </a:stretch>
        </p:blipFill>
        <p:spPr>
          <a:xfrm>
            <a:off x="414338" y="23813"/>
            <a:ext cx="8315325" cy="50958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3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08" name="Google Shape;1108;p13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09" name="Google Shape;1109;p139"/>
          <p:cNvPicPr preferRelativeResize="0"/>
          <p:nvPr/>
        </p:nvPicPr>
        <p:blipFill>
          <a:blip r:embed="rId3">
            <a:alphaModFix/>
          </a:blip>
          <a:stretch>
            <a:fillRect/>
          </a:stretch>
        </p:blipFill>
        <p:spPr>
          <a:xfrm>
            <a:off x="600782" y="0"/>
            <a:ext cx="7942436" cy="51435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4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15" name="Google Shape;1115;p14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16" name="Google Shape;1116;p140"/>
          <p:cNvPicPr preferRelativeResize="0"/>
          <p:nvPr/>
        </p:nvPicPr>
        <p:blipFill>
          <a:blip r:embed="rId3">
            <a:alphaModFix/>
          </a:blip>
          <a:stretch>
            <a:fillRect/>
          </a:stretch>
        </p:blipFill>
        <p:spPr>
          <a:xfrm>
            <a:off x="755714" y="0"/>
            <a:ext cx="7632570" cy="51435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4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22" name="Google Shape;1122;p14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3" name="Google Shape;1123;p141"/>
          <p:cNvPicPr preferRelativeResize="0"/>
          <p:nvPr/>
        </p:nvPicPr>
        <p:blipFill>
          <a:blip r:embed="rId3">
            <a:alphaModFix/>
          </a:blip>
          <a:stretch>
            <a:fillRect/>
          </a:stretch>
        </p:blipFill>
        <p:spPr>
          <a:xfrm>
            <a:off x="1267622" y="0"/>
            <a:ext cx="6608755"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52" name="Google Shape;352;p2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3" name="Google Shape;353;p25"/>
          <p:cNvPicPr preferRelativeResize="0"/>
          <p:nvPr/>
        </p:nvPicPr>
        <p:blipFill>
          <a:blip r:embed="rId3">
            <a:alphaModFix/>
          </a:blip>
          <a:stretch>
            <a:fillRect/>
          </a:stretch>
        </p:blipFill>
        <p:spPr>
          <a:xfrm>
            <a:off x="716500" y="0"/>
            <a:ext cx="7710999" cy="51435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4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29" name="Google Shape;1129;p14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In this example, sharedVariable is declared as volatile to ensure that changes to it are visible to all threads.</a:t>
            </a:r>
            <a:endParaRPr sz="1800"/>
          </a:p>
          <a:p>
            <a:pPr indent="0" lvl="0" marL="0" rtl="0" algn="l">
              <a:spcBef>
                <a:spcPts val="1200"/>
              </a:spcBef>
              <a:spcAft>
                <a:spcPts val="0"/>
              </a:spcAft>
              <a:buNone/>
            </a:pPr>
            <a:r>
              <a:t/>
            </a:r>
            <a:endParaRPr sz="1800"/>
          </a:p>
          <a:p>
            <a:pPr indent="0" lvl="0" marL="0" rtl="0" algn="l">
              <a:spcBef>
                <a:spcPts val="1200"/>
              </a:spcBef>
              <a:spcAft>
                <a:spcPts val="1200"/>
              </a:spcAft>
              <a:buNone/>
            </a:pPr>
            <a:r>
              <a:t/>
            </a:r>
            <a:endParaRPr sz="18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4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Visibility modifier: protected</a:t>
            </a:r>
            <a:endParaRPr/>
          </a:p>
        </p:txBody>
      </p:sp>
      <p:sp>
        <p:nvSpPr>
          <p:cNvPr id="1135" name="Google Shape;1135;p14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600"/>
              <a:t>In Java, the protected access modifier is one of the four visibility modifiers used to control the access to classes, methods, and variables. The protected modifier grants access to the member (method or variable) within its own package and to subclasses, even if they are in different packages.</a:t>
            </a:r>
            <a:endParaRPr sz="1600"/>
          </a:p>
          <a:p>
            <a:pPr indent="0" lvl="0" marL="0" rtl="0" algn="just">
              <a:spcBef>
                <a:spcPts val="1200"/>
              </a:spcBef>
              <a:spcAft>
                <a:spcPts val="0"/>
              </a:spcAft>
              <a:buNone/>
            </a:pPr>
            <a:r>
              <a:t/>
            </a:r>
            <a:endParaRPr sz="1600"/>
          </a:p>
          <a:p>
            <a:pPr indent="0" lvl="0" marL="0" rtl="0" algn="just">
              <a:spcBef>
                <a:spcPts val="1200"/>
              </a:spcBef>
              <a:spcAft>
                <a:spcPts val="1200"/>
              </a:spcAft>
              <a:buNone/>
            </a:pPr>
            <a:r>
              <a:t/>
            </a:r>
            <a:endParaRPr sz="16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4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Visibility modifier: default</a:t>
            </a:r>
            <a:endParaRPr/>
          </a:p>
        </p:txBody>
      </p:sp>
      <p:sp>
        <p:nvSpPr>
          <p:cNvPr id="1141" name="Google Shape;1141;p14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t>In Java, when no access modifier is specified, the default visibility modifier, also known as package-private, is applied. This means the member (class, method, or variable) is accessible only within its own package. This visibility is less restrictive than private but more restrictive than protected or public. </a:t>
            </a:r>
            <a:endParaRPr sz="1700"/>
          </a:p>
          <a:p>
            <a:pPr indent="0" lvl="0" marL="0" rtl="0" algn="just">
              <a:spcBef>
                <a:spcPts val="1200"/>
              </a:spcBef>
              <a:spcAft>
                <a:spcPts val="0"/>
              </a:spcAft>
              <a:buNone/>
            </a:pPr>
            <a:r>
              <a:t/>
            </a:r>
            <a:endParaRPr sz="1700"/>
          </a:p>
          <a:p>
            <a:pPr indent="0" lvl="0" marL="0" rtl="0" algn="just">
              <a:spcBef>
                <a:spcPts val="1200"/>
              </a:spcBef>
              <a:spcAft>
                <a:spcPts val="1200"/>
              </a:spcAft>
              <a:buNone/>
            </a:pPr>
            <a:r>
              <a:t/>
            </a:r>
            <a:endParaRPr sz="1700"/>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47" name="Google Shape;1147;p14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8" name="Google Shape;1148;p145"/>
          <p:cNvPicPr preferRelativeResize="0"/>
          <p:nvPr/>
        </p:nvPicPr>
        <p:blipFill>
          <a:blip r:embed="rId3">
            <a:alphaModFix/>
          </a:blip>
          <a:stretch>
            <a:fillRect/>
          </a:stretch>
        </p:blipFill>
        <p:spPr>
          <a:xfrm>
            <a:off x="514350" y="161925"/>
            <a:ext cx="8115300" cy="48196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4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54" name="Google Shape;1154;p14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5" name="Google Shape;1155;p146"/>
          <p:cNvPicPr preferRelativeResize="0"/>
          <p:nvPr/>
        </p:nvPicPr>
        <p:blipFill>
          <a:blip r:embed="rId3">
            <a:alphaModFix/>
          </a:blip>
          <a:stretch>
            <a:fillRect/>
          </a:stretch>
        </p:blipFill>
        <p:spPr>
          <a:xfrm>
            <a:off x="476250" y="123825"/>
            <a:ext cx="8191500" cy="489585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4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61" name="Google Shape;1161;p14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2" name="Google Shape;1162;p147"/>
          <p:cNvPicPr preferRelativeResize="0"/>
          <p:nvPr/>
        </p:nvPicPr>
        <p:blipFill>
          <a:blip r:embed="rId3">
            <a:alphaModFix/>
          </a:blip>
          <a:stretch>
            <a:fillRect/>
          </a:stretch>
        </p:blipFill>
        <p:spPr>
          <a:xfrm>
            <a:off x="576263" y="195263"/>
            <a:ext cx="7991475" cy="475297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4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68" name="Google Shape;1168;p14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9" name="Google Shape;1169;p148"/>
          <p:cNvPicPr preferRelativeResize="0"/>
          <p:nvPr/>
        </p:nvPicPr>
        <p:blipFill>
          <a:blip r:embed="rId3">
            <a:alphaModFix/>
          </a:blip>
          <a:stretch>
            <a:fillRect/>
          </a:stretch>
        </p:blipFill>
        <p:spPr>
          <a:xfrm>
            <a:off x="762000" y="0"/>
            <a:ext cx="7619999" cy="5143499"/>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4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75" name="Google Shape;1175;p14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6" name="Google Shape;1176;p149"/>
          <p:cNvPicPr preferRelativeResize="0"/>
          <p:nvPr/>
        </p:nvPicPr>
        <p:blipFill>
          <a:blip r:embed="rId3">
            <a:alphaModFix/>
          </a:blip>
          <a:stretch>
            <a:fillRect/>
          </a:stretch>
        </p:blipFill>
        <p:spPr>
          <a:xfrm>
            <a:off x="533400" y="290513"/>
            <a:ext cx="8077200" cy="456247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5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Visibility modifier: private</a:t>
            </a:r>
            <a:endParaRPr/>
          </a:p>
        </p:txBody>
      </p:sp>
      <p:sp>
        <p:nvSpPr>
          <p:cNvPr id="1182" name="Google Shape;1182;p15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600"/>
              <a:t>In Java, the private visibility modifier is one of the four access modifiers used to control the visibility of classes, methods, and variables. When a member is marked as private, it can only be accessed within the same class. This level of restriction ensures encapsulation and data hiding. </a:t>
            </a:r>
            <a:endParaRPr sz="1600"/>
          </a:p>
          <a:p>
            <a:pPr indent="0" lvl="0" marL="0" rtl="0" algn="just">
              <a:spcBef>
                <a:spcPts val="1200"/>
              </a:spcBef>
              <a:spcAft>
                <a:spcPts val="0"/>
              </a:spcAft>
              <a:buNone/>
            </a:pPr>
            <a:r>
              <a:t/>
            </a:r>
            <a:endParaRPr sz="1600"/>
          </a:p>
          <a:p>
            <a:pPr indent="0" lvl="0" marL="0" rtl="0" algn="just">
              <a:spcBef>
                <a:spcPts val="1200"/>
              </a:spcBef>
              <a:spcAft>
                <a:spcPts val="1200"/>
              </a:spcAft>
              <a:buNone/>
            </a:pPr>
            <a:r>
              <a:t/>
            </a:r>
            <a:endParaRPr sz="1600"/>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5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88" name="Google Shape;1188;p15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89" name="Google Shape;1189;p151"/>
          <p:cNvPicPr preferRelativeResize="0"/>
          <p:nvPr/>
        </p:nvPicPr>
        <p:blipFill>
          <a:blip r:embed="rId3">
            <a:alphaModFix/>
          </a:blip>
          <a:stretch>
            <a:fillRect/>
          </a:stretch>
        </p:blipFill>
        <p:spPr>
          <a:xfrm>
            <a:off x="561975" y="114300"/>
            <a:ext cx="8020050" cy="4914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59" name="Google Shape;359;p2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0" name="Google Shape;360;p26"/>
          <p:cNvPicPr preferRelativeResize="0"/>
          <p:nvPr/>
        </p:nvPicPr>
        <p:blipFill>
          <a:blip r:embed="rId3">
            <a:alphaModFix/>
          </a:blip>
          <a:stretch>
            <a:fillRect/>
          </a:stretch>
        </p:blipFill>
        <p:spPr>
          <a:xfrm>
            <a:off x="1430957" y="0"/>
            <a:ext cx="6282086" cy="5143499"/>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5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95" name="Google Shape;1195;p15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96" name="Google Shape;1196;p152"/>
          <p:cNvPicPr preferRelativeResize="0"/>
          <p:nvPr/>
        </p:nvPicPr>
        <p:blipFill>
          <a:blip r:embed="rId3">
            <a:alphaModFix/>
          </a:blip>
          <a:stretch>
            <a:fillRect/>
          </a:stretch>
        </p:blipFill>
        <p:spPr>
          <a:xfrm>
            <a:off x="571500" y="19050"/>
            <a:ext cx="8001000" cy="51054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5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02" name="Google Shape;1202;p15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03" name="Google Shape;1203;p153"/>
          <p:cNvPicPr preferRelativeResize="0"/>
          <p:nvPr/>
        </p:nvPicPr>
        <p:blipFill>
          <a:blip r:embed="rId3">
            <a:alphaModFix/>
          </a:blip>
          <a:stretch>
            <a:fillRect/>
          </a:stretch>
        </p:blipFill>
        <p:spPr>
          <a:xfrm>
            <a:off x="319088" y="495300"/>
            <a:ext cx="8505825" cy="41529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5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09" name="Google Shape;1209;p15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0" name="Google Shape;1210;p154"/>
          <p:cNvPicPr preferRelativeResize="0"/>
          <p:nvPr/>
        </p:nvPicPr>
        <p:blipFill>
          <a:blip r:embed="rId3">
            <a:alphaModFix/>
          </a:blip>
          <a:stretch>
            <a:fillRect/>
          </a:stretch>
        </p:blipFill>
        <p:spPr>
          <a:xfrm>
            <a:off x="992124" y="0"/>
            <a:ext cx="7159752" cy="51435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16" name="Google Shape;1216;p15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7" name="Google Shape;1217;p155"/>
          <p:cNvPicPr preferRelativeResize="0"/>
          <p:nvPr/>
        </p:nvPicPr>
        <p:blipFill>
          <a:blip r:embed="rId3">
            <a:alphaModFix/>
          </a:blip>
          <a:stretch>
            <a:fillRect/>
          </a:stretch>
        </p:blipFill>
        <p:spPr>
          <a:xfrm>
            <a:off x="276225" y="552450"/>
            <a:ext cx="8591550" cy="40386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5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23" name="Google Shape;1223;p15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24" name="Google Shape;1224;p156"/>
          <p:cNvPicPr preferRelativeResize="0"/>
          <p:nvPr/>
        </p:nvPicPr>
        <p:blipFill>
          <a:blip r:embed="rId3">
            <a:alphaModFix/>
          </a:blip>
          <a:stretch>
            <a:fillRect/>
          </a:stretch>
        </p:blipFill>
        <p:spPr>
          <a:xfrm>
            <a:off x="1107115" y="0"/>
            <a:ext cx="6929769" cy="5143499"/>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5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30" name="Google Shape;1230;p15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31" name="Google Shape;1231;p157"/>
          <p:cNvPicPr preferRelativeResize="0"/>
          <p:nvPr/>
        </p:nvPicPr>
        <p:blipFill>
          <a:blip r:embed="rId3">
            <a:alphaModFix/>
          </a:blip>
          <a:stretch>
            <a:fillRect/>
          </a:stretch>
        </p:blipFill>
        <p:spPr>
          <a:xfrm>
            <a:off x="364109" y="0"/>
            <a:ext cx="8415781" cy="51435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5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37" name="Google Shape;1237;p15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38" name="Google Shape;1238;p158"/>
          <p:cNvPicPr preferRelativeResize="0"/>
          <p:nvPr/>
        </p:nvPicPr>
        <p:blipFill>
          <a:blip r:embed="rId3">
            <a:alphaModFix/>
          </a:blip>
          <a:stretch>
            <a:fillRect/>
          </a:stretch>
        </p:blipFill>
        <p:spPr>
          <a:xfrm>
            <a:off x="562131" y="0"/>
            <a:ext cx="8019738" cy="51435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5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44" name="Google Shape;1244;p15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45" name="Google Shape;1245;p159"/>
          <p:cNvPicPr preferRelativeResize="0"/>
          <p:nvPr/>
        </p:nvPicPr>
        <p:blipFill>
          <a:blip r:embed="rId3">
            <a:alphaModFix/>
          </a:blip>
          <a:stretch>
            <a:fillRect/>
          </a:stretch>
        </p:blipFill>
        <p:spPr>
          <a:xfrm>
            <a:off x="1008230" y="0"/>
            <a:ext cx="7127541" cy="51435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6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51" name="Google Shape;1251;p16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2" name="Google Shape;1252;p160"/>
          <p:cNvPicPr preferRelativeResize="0"/>
          <p:nvPr/>
        </p:nvPicPr>
        <p:blipFill>
          <a:blip r:embed="rId3">
            <a:alphaModFix/>
          </a:blip>
          <a:stretch>
            <a:fillRect/>
          </a:stretch>
        </p:blipFill>
        <p:spPr>
          <a:xfrm>
            <a:off x="328613" y="33338"/>
            <a:ext cx="8486775" cy="507682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6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final keyword</a:t>
            </a:r>
            <a:endParaRPr/>
          </a:p>
        </p:txBody>
      </p:sp>
      <p:sp>
        <p:nvSpPr>
          <p:cNvPr id="1258" name="Google Shape;1258;p16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500"/>
              <a:t>In Java, the final keyword is used to denote that a class, method, variable, or field cannot be further modified, extended, or overridden. It provides a way to enforce constraints on the structure and behavior of classes and members. </a:t>
            </a:r>
            <a:endParaRPr sz="1500"/>
          </a:p>
          <a:p>
            <a:pPr indent="0" lvl="0" marL="0" rtl="0" algn="just">
              <a:spcBef>
                <a:spcPts val="1200"/>
              </a:spcBef>
              <a:spcAft>
                <a:spcPts val="0"/>
              </a:spcAft>
              <a:buNone/>
            </a:pPr>
            <a:r>
              <a:t/>
            </a:r>
            <a:endParaRPr sz="1500"/>
          </a:p>
          <a:p>
            <a:pPr indent="0" lvl="0" marL="0" rtl="0" algn="just">
              <a:spcBef>
                <a:spcPts val="1200"/>
              </a:spcBef>
              <a:spcAft>
                <a:spcPts val="1200"/>
              </a:spcAft>
              <a:buNone/>
            </a:pPr>
            <a:r>
              <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7"/>
          <p:cNvSpPr txBox="1"/>
          <p:nvPr>
            <p:ph type="title"/>
          </p:nvPr>
        </p:nvSpPr>
        <p:spPr>
          <a:xfrm>
            <a:off x="0" y="0"/>
            <a:ext cx="7030500" cy="50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Differences between classes and objects</a:t>
            </a:r>
            <a:endParaRPr/>
          </a:p>
        </p:txBody>
      </p:sp>
      <p:graphicFrame>
        <p:nvGraphicFramePr>
          <p:cNvPr id="366" name="Google Shape;366;p27"/>
          <p:cNvGraphicFramePr/>
          <p:nvPr/>
        </p:nvGraphicFramePr>
        <p:xfrm>
          <a:off x="343675" y="508200"/>
          <a:ext cx="3000000" cy="3000000"/>
        </p:xfrm>
        <a:graphic>
          <a:graphicData uri="http://schemas.openxmlformats.org/drawingml/2006/table">
            <a:tbl>
              <a:tblPr>
                <a:noFill/>
                <a:tableStyleId>{853D9294-8615-46E3-829A-6C2726F8EE7C}</a:tableStyleId>
              </a:tblPr>
              <a:tblGrid>
                <a:gridCol w="3619500"/>
                <a:gridCol w="3619500"/>
              </a:tblGrid>
              <a:tr h="381000">
                <a:tc>
                  <a:txBody>
                    <a:bodyPr/>
                    <a:lstStyle/>
                    <a:p>
                      <a:pPr indent="0" lvl="0" marL="0" rtl="0" algn="l">
                        <a:spcBef>
                          <a:spcPts val="0"/>
                        </a:spcBef>
                        <a:spcAft>
                          <a:spcPts val="0"/>
                        </a:spcAft>
                        <a:buNone/>
                      </a:pPr>
                      <a:r>
                        <a:rPr lang="en"/>
                        <a:t>Object</a:t>
                      </a:r>
                      <a:endParaRPr/>
                    </a:p>
                  </a:txBody>
                  <a:tcPr marT="91425" marB="91425" marR="91425" marL="91425"/>
                </a:tc>
                <a:tc>
                  <a:txBody>
                    <a:bodyPr/>
                    <a:lstStyle/>
                    <a:p>
                      <a:pPr indent="0" lvl="0" marL="0" rtl="0" algn="l">
                        <a:spcBef>
                          <a:spcPts val="0"/>
                        </a:spcBef>
                        <a:spcAft>
                          <a:spcPts val="0"/>
                        </a:spcAft>
                        <a:buNone/>
                      </a:pPr>
                      <a:r>
                        <a:rPr lang="en"/>
                        <a:t>Class</a:t>
                      </a:r>
                      <a:endParaRPr/>
                    </a:p>
                  </a:txBody>
                  <a:tcPr marT="91425" marB="91425" marR="91425" marL="91425"/>
                </a:tc>
              </a:tr>
              <a:tr h="381000">
                <a:tc>
                  <a:txBody>
                    <a:bodyPr/>
                    <a:lstStyle/>
                    <a:p>
                      <a:pPr indent="0" lvl="0" marL="0" rtl="0" algn="l">
                        <a:spcBef>
                          <a:spcPts val="0"/>
                        </a:spcBef>
                        <a:spcAft>
                          <a:spcPts val="0"/>
                        </a:spcAft>
                        <a:buNone/>
                      </a:pPr>
                      <a:r>
                        <a:rPr lang="en"/>
                        <a:t>Object is an instance of a class</a:t>
                      </a:r>
                      <a:endParaRPr/>
                    </a:p>
                  </a:txBody>
                  <a:tcPr marT="91425" marB="91425" marR="91425" marL="91425"/>
                </a:tc>
                <a:tc>
                  <a:txBody>
                    <a:bodyPr/>
                    <a:lstStyle/>
                    <a:p>
                      <a:pPr indent="0" lvl="0" marL="0" rtl="0" algn="l">
                        <a:spcBef>
                          <a:spcPts val="0"/>
                        </a:spcBef>
                        <a:spcAft>
                          <a:spcPts val="0"/>
                        </a:spcAft>
                        <a:buNone/>
                      </a:pPr>
                      <a:r>
                        <a:rPr lang="en"/>
                        <a:t>Class is a blueprint from which an object is created</a:t>
                      </a:r>
                      <a:endParaRPr/>
                    </a:p>
                  </a:txBody>
                  <a:tcPr marT="91425" marB="91425" marR="91425" marL="91425"/>
                </a:tc>
              </a:tr>
              <a:tr h="381000">
                <a:tc>
                  <a:txBody>
                    <a:bodyPr/>
                    <a:lstStyle/>
                    <a:p>
                      <a:pPr indent="0" lvl="0" marL="0" rtl="0" algn="l">
                        <a:spcBef>
                          <a:spcPts val="0"/>
                        </a:spcBef>
                        <a:spcAft>
                          <a:spcPts val="0"/>
                        </a:spcAft>
                        <a:buNone/>
                      </a:pPr>
                      <a:r>
                        <a:rPr lang="en"/>
                        <a:t>Object is a real-world entity like car, chair, table, laptop etc</a:t>
                      </a:r>
                      <a:endParaRPr/>
                    </a:p>
                  </a:txBody>
                  <a:tcPr marT="91425" marB="91425" marR="91425" marL="91425"/>
                </a:tc>
                <a:tc>
                  <a:txBody>
                    <a:bodyPr/>
                    <a:lstStyle/>
                    <a:p>
                      <a:pPr indent="0" lvl="0" marL="0" rtl="0" algn="l">
                        <a:spcBef>
                          <a:spcPts val="0"/>
                        </a:spcBef>
                        <a:spcAft>
                          <a:spcPts val="0"/>
                        </a:spcAft>
                        <a:buNone/>
                      </a:pPr>
                      <a:r>
                        <a:rPr lang="en"/>
                        <a:t>Class a group of similar objects</a:t>
                      </a:r>
                      <a:endParaRPr/>
                    </a:p>
                  </a:txBody>
                  <a:tcPr marT="91425" marB="91425" marR="91425" marL="91425"/>
                </a:tc>
              </a:tr>
              <a:tr h="381000">
                <a:tc>
                  <a:txBody>
                    <a:bodyPr/>
                    <a:lstStyle/>
                    <a:p>
                      <a:pPr indent="0" lvl="0" marL="0" rtl="0" algn="l">
                        <a:spcBef>
                          <a:spcPts val="0"/>
                        </a:spcBef>
                        <a:spcAft>
                          <a:spcPts val="0"/>
                        </a:spcAft>
                        <a:buNone/>
                      </a:pPr>
                      <a:r>
                        <a:rPr lang="en"/>
                        <a:t>Object is a physical entity</a:t>
                      </a:r>
                      <a:endParaRPr/>
                    </a:p>
                  </a:txBody>
                  <a:tcPr marT="91425" marB="91425" marR="91425" marL="91425"/>
                </a:tc>
                <a:tc>
                  <a:txBody>
                    <a:bodyPr/>
                    <a:lstStyle/>
                    <a:p>
                      <a:pPr indent="0" lvl="0" marL="0" rtl="0" algn="l">
                        <a:spcBef>
                          <a:spcPts val="0"/>
                        </a:spcBef>
                        <a:spcAft>
                          <a:spcPts val="0"/>
                        </a:spcAft>
                        <a:buNone/>
                      </a:pPr>
                      <a:r>
                        <a:rPr lang="en"/>
                        <a:t>Class is a logical entity</a:t>
                      </a:r>
                      <a:endParaRPr/>
                    </a:p>
                  </a:txBody>
                  <a:tcPr marT="91425" marB="91425" marR="91425" marL="91425"/>
                </a:tc>
              </a:tr>
              <a:tr h="381000">
                <a:tc>
                  <a:txBody>
                    <a:bodyPr/>
                    <a:lstStyle/>
                    <a:p>
                      <a:pPr indent="0" lvl="0" marL="0" rtl="0" algn="l">
                        <a:spcBef>
                          <a:spcPts val="0"/>
                        </a:spcBef>
                        <a:spcAft>
                          <a:spcPts val="0"/>
                        </a:spcAft>
                        <a:buNone/>
                      </a:pPr>
                      <a:r>
                        <a:rPr lang="en"/>
                        <a:t>Object is created many times as per requirement</a:t>
                      </a:r>
                      <a:endParaRPr/>
                    </a:p>
                  </a:txBody>
                  <a:tcPr marT="91425" marB="91425" marR="91425" marL="91425"/>
                </a:tc>
                <a:tc>
                  <a:txBody>
                    <a:bodyPr/>
                    <a:lstStyle/>
                    <a:p>
                      <a:pPr indent="0" lvl="0" marL="0" rtl="0" algn="l">
                        <a:spcBef>
                          <a:spcPts val="0"/>
                        </a:spcBef>
                        <a:spcAft>
                          <a:spcPts val="0"/>
                        </a:spcAft>
                        <a:buNone/>
                      </a:pPr>
                      <a:r>
                        <a:rPr lang="en"/>
                        <a:t>Class is created only once</a:t>
                      </a:r>
                      <a:endParaRPr/>
                    </a:p>
                  </a:txBody>
                  <a:tcPr marT="91425" marB="91425" marR="91425" marL="91425"/>
                </a:tc>
              </a:tr>
              <a:tr h="381000">
                <a:tc>
                  <a:txBody>
                    <a:bodyPr/>
                    <a:lstStyle/>
                    <a:p>
                      <a:pPr indent="0" lvl="0" marL="0" rtl="0" algn="l">
                        <a:spcBef>
                          <a:spcPts val="0"/>
                        </a:spcBef>
                        <a:spcAft>
                          <a:spcPts val="0"/>
                        </a:spcAft>
                        <a:buNone/>
                      </a:pPr>
                      <a:r>
                        <a:rPr lang="en"/>
                        <a:t>Object  is allocated </a:t>
                      </a:r>
                      <a:r>
                        <a:rPr lang="en"/>
                        <a:t>memory</a:t>
                      </a:r>
                      <a:r>
                        <a:rPr lang="en"/>
                        <a:t> when it is created</a:t>
                      </a:r>
                      <a:endParaRPr/>
                    </a:p>
                  </a:txBody>
                  <a:tcPr marT="91425" marB="91425" marR="91425" marL="91425"/>
                </a:tc>
                <a:tc>
                  <a:txBody>
                    <a:bodyPr/>
                    <a:lstStyle/>
                    <a:p>
                      <a:pPr indent="0" lvl="0" marL="0" rtl="0" algn="l">
                        <a:spcBef>
                          <a:spcPts val="0"/>
                        </a:spcBef>
                        <a:spcAft>
                          <a:spcPts val="0"/>
                        </a:spcAft>
                        <a:buNone/>
                      </a:pPr>
                      <a:r>
                        <a:rPr lang="en"/>
                        <a:t>Class is not allocated </a:t>
                      </a:r>
                      <a:r>
                        <a:rPr lang="en"/>
                        <a:t>memory</a:t>
                      </a:r>
                      <a:r>
                        <a:rPr lang="en"/>
                        <a:t> when it is created</a:t>
                      </a:r>
                      <a:endParaRPr/>
                    </a:p>
                  </a:txBody>
                  <a:tcPr marT="91425" marB="91425" marR="91425" marL="91425"/>
                </a:tc>
              </a:tr>
              <a:tr h="381000">
                <a:tc>
                  <a:txBody>
                    <a:bodyPr/>
                    <a:lstStyle/>
                    <a:p>
                      <a:pPr indent="0" lvl="0" marL="0" rtl="0" algn="l">
                        <a:spcBef>
                          <a:spcPts val="0"/>
                        </a:spcBef>
                        <a:spcAft>
                          <a:spcPts val="0"/>
                        </a:spcAft>
                        <a:buNone/>
                      </a:pPr>
                      <a:r>
                        <a:rPr lang="en"/>
                        <a:t>Object is created through the </a:t>
                      </a:r>
                      <a:r>
                        <a:rPr b="1" lang="en"/>
                        <a:t>new </a:t>
                      </a:r>
                      <a:r>
                        <a:rPr lang="en"/>
                        <a:t>keyword</a:t>
                      </a:r>
                      <a:endParaRPr/>
                    </a:p>
                  </a:txBody>
                  <a:tcPr marT="91425" marB="91425" marR="91425" marL="91425"/>
                </a:tc>
                <a:tc>
                  <a:txBody>
                    <a:bodyPr/>
                    <a:lstStyle/>
                    <a:p>
                      <a:pPr indent="0" lvl="0" marL="0" rtl="0" algn="l">
                        <a:spcBef>
                          <a:spcPts val="0"/>
                        </a:spcBef>
                        <a:spcAft>
                          <a:spcPts val="0"/>
                        </a:spcAft>
                        <a:buNone/>
                      </a:pPr>
                      <a:r>
                        <a:rPr lang="en"/>
                        <a:t>Class is declared using the </a:t>
                      </a:r>
                      <a:r>
                        <a:rPr b="1" lang="en"/>
                        <a:t>class </a:t>
                      </a:r>
                      <a:r>
                        <a:rPr lang="en"/>
                        <a:t>keyword</a:t>
                      </a:r>
                      <a:endParaRPr/>
                    </a:p>
                  </a:txBody>
                  <a:tcPr marT="91425" marB="91425" marR="91425" marL="91425"/>
                </a:tc>
              </a:tr>
              <a:tr h="381000">
                <a:tc>
                  <a:txBody>
                    <a:bodyPr/>
                    <a:lstStyle/>
                    <a:p>
                      <a:pPr indent="0" lvl="0" marL="0" rtl="0" algn="l">
                        <a:spcBef>
                          <a:spcPts val="0"/>
                        </a:spcBef>
                        <a:spcAft>
                          <a:spcPts val="0"/>
                        </a:spcAft>
                        <a:buNone/>
                      </a:pPr>
                      <a:r>
                        <a:rPr lang="en"/>
                        <a:t>There are different ways to </a:t>
                      </a:r>
                      <a:r>
                        <a:rPr lang="en"/>
                        <a:t>create object using new keyword, newinstance() method, clone() method and deserialization</a:t>
                      </a:r>
                      <a:endParaRPr/>
                    </a:p>
                  </a:txBody>
                  <a:tcPr marT="91425" marB="91425" marR="91425" marL="91425"/>
                </a:tc>
                <a:tc>
                  <a:txBody>
                    <a:bodyPr/>
                    <a:lstStyle/>
                    <a:p>
                      <a:pPr indent="0" lvl="0" marL="0" rtl="0" algn="l">
                        <a:spcBef>
                          <a:spcPts val="0"/>
                        </a:spcBef>
                        <a:spcAft>
                          <a:spcPts val="0"/>
                        </a:spcAft>
                        <a:buNone/>
                      </a:pPr>
                      <a:r>
                        <a:rPr lang="en"/>
                        <a:t>There is only one way to define a class that is by using the class keyword</a:t>
                      </a:r>
                      <a:endParaRPr/>
                    </a:p>
                  </a:txBody>
                  <a:tcPr marT="91425" marB="91425" marR="91425" marL="91425"/>
                </a:tc>
              </a:tr>
            </a:tbl>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6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64" name="Google Shape;1264;p16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5" name="Google Shape;1265;p162"/>
          <p:cNvPicPr preferRelativeResize="0"/>
          <p:nvPr/>
        </p:nvPicPr>
        <p:blipFill>
          <a:blip r:embed="rId3">
            <a:alphaModFix/>
          </a:blip>
          <a:stretch>
            <a:fillRect/>
          </a:stretch>
        </p:blipFill>
        <p:spPr>
          <a:xfrm>
            <a:off x="593679" y="0"/>
            <a:ext cx="7956641" cy="5143499"/>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6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71" name="Google Shape;1271;p16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72" name="Google Shape;1272;p163"/>
          <p:cNvPicPr preferRelativeResize="0"/>
          <p:nvPr/>
        </p:nvPicPr>
        <p:blipFill>
          <a:blip r:embed="rId3">
            <a:alphaModFix/>
          </a:blip>
          <a:stretch>
            <a:fillRect/>
          </a:stretch>
        </p:blipFill>
        <p:spPr>
          <a:xfrm>
            <a:off x="797476" y="0"/>
            <a:ext cx="7549049" cy="5143501"/>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6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78" name="Google Shape;1278;p16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79" name="Google Shape;1279;p164"/>
          <p:cNvPicPr preferRelativeResize="0"/>
          <p:nvPr/>
        </p:nvPicPr>
        <p:blipFill>
          <a:blip r:embed="rId3">
            <a:alphaModFix/>
          </a:blip>
          <a:stretch>
            <a:fillRect/>
          </a:stretch>
        </p:blipFill>
        <p:spPr>
          <a:xfrm>
            <a:off x="514350" y="623888"/>
            <a:ext cx="8115300" cy="389572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6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85" name="Google Shape;1285;p16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6" name="Google Shape;1286;p165"/>
          <p:cNvPicPr preferRelativeResize="0"/>
          <p:nvPr/>
        </p:nvPicPr>
        <p:blipFill>
          <a:blip r:embed="rId3">
            <a:alphaModFix/>
          </a:blip>
          <a:stretch>
            <a:fillRect/>
          </a:stretch>
        </p:blipFill>
        <p:spPr>
          <a:xfrm>
            <a:off x="704850" y="1314450"/>
            <a:ext cx="7734300" cy="25146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16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92" name="Google Shape;1292;p16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93" name="Google Shape;1293;p166"/>
          <p:cNvPicPr preferRelativeResize="0"/>
          <p:nvPr/>
        </p:nvPicPr>
        <p:blipFill>
          <a:blip r:embed="rId3">
            <a:alphaModFix/>
          </a:blip>
          <a:stretch>
            <a:fillRect/>
          </a:stretch>
        </p:blipFill>
        <p:spPr>
          <a:xfrm>
            <a:off x="85725" y="209550"/>
            <a:ext cx="8972550" cy="47244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6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99" name="Google Shape;1299;p16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00" name="Google Shape;1300;p167"/>
          <p:cNvPicPr preferRelativeResize="0"/>
          <p:nvPr/>
        </p:nvPicPr>
        <p:blipFill>
          <a:blip r:embed="rId3">
            <a:alphaModFix/>
          </a:blip>
          <a:stretch>
            <a:fillRect/>
          </a:stretch>
        </p:blipFill>
        <p:spPr>
          <a:xfrm>
            <a:off x="642325" y="690563"/>
            <a:ext cx="8353425" cy="376237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6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abstract keyword</a:t>
            </a:r>
            <a:endParaRPr/>
          </a:p>
        </p:txBody>
      </p:sp>
      <p:sp>
        <p:nvSpPr>
          <p:cNvPr id="1306" name="Google Shape;1306;p16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In Java, the abstract keyword is used to declare abstract classes and abstract methods. An abstract class is a class that cannot be instantiated on its own and is meant to be subclassed by other classes. An abstract method is a method declared without an implementation in the abstract class, and its concrete implementation must be provided by the subclass. </a:t>
            </a:r>
            <a:endParaRPr sz="1600"/>
          </a:p>
          <a:p>
            <a:pPr indent="0" lvl="0" marL="0" rtl="0" algn="just">
              <a:spcBef>
                <a:spcPts val="1200"/>
              </a:spcBef>
              <a:spcAft>
                <a:spcPts val="0"/>
              </a:spcAft>
              <a:buNone/>
            </a:pPr>
            <a:r>
              <a:t/>
            </a:r>
            <a:endParaRPr sz="1600"/>
          </a:p>
          <a:p>
            <a:pPr indent="0" lvl="0" marL="0" rtl="0" algn="just">
              <a:spcBef>
                <a:spcPts val="1200"/>
              </a:spcBef>
              <a:spcAft>
                <a:spcPts val="1200"/>
              </a:spcAft>
              <a:buNone/>
            </a:pPr>
            <a:r>
              <a:t/>
            </a:r>
            <a:endParaRPr sz="1600"/>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12" name="Google Shape;1312;p16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13" name="Google Shape;1313;p169"/>
          <p:cNvPicPr preferRelativeResize="0"/>
          <p:nvPr/>
        </p:nvPicPr>
        <p:blipFill>
          <a:blip r:embed="rId3">
            <a:alphaModFix/>
          </a:blip>
          <a:stretch>
            <a:fillRect/>
          </a:stretch>
        </p:blipFill>
        <p:spPr>
          <a:xfrm>
            <a:off x="390525" y="28575"/>
            <a:ext cx="8362950" cy="508635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7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19" name="Google Shape;1319;p17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0" name="Google Shape;1320;p170"/>
          <p:cNvPicPr preferRelativeResize="0"/>
          <p:nvPr/>
        </p:nvPicPr>
        <p:blipFill>
          <a:blip r:embed="rId3">
            <a:alphaModFix/>
          </a:blip>
          <a:stretch>
            <a:fillRect/>
          </a:stretch>
        </p:blipFill>
        <p:spPr>
          <a:xfrm>
            <a:off x="533400" y="790575"/>
            <a:ext cx="8077200" cy="356235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17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26" name="Google Shape;1326;p17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7" name="Google Shape;1327;p171"/>
          <p:cNvPicPr preferRelativeResize="0"/>
          <p:nvPr/>
        </p:nvPicPr>
        <p:blipFill>
          <a:blip r:embed="rId3">
            <a:alphaModFix/>
          </a:blip>
          <a:stretch>
            <a:fillRect/>
          </a:stretch>
        </p:blipFill>
        <p:spPr>
          <a:xfrm>
            <a:off x="1185669" y="0"/>
            <a:ext cx="6772662"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an object reference?</a:t>
            </a:r>
            <a:endParaRPr/>
          </a:p>
        </p:txBody>
      </p:sp>
      <p:sp>
        <p:nvSpPr>
          <p:cNvPr id="372" name="Google Shape;372;p2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n</a:t>
            </a:r>
            <a:r>
              <a:rPr lang="en"/>
              <a:t>ull reference and NullPointerException error</a:t>
            </a:r>
            <a:endParaRPr/>
          </a:p>
          <a:p>
            <a:pPr indent="-311150" lvl="0" marL="457200" rtl="0" algn="l">
              <a:spcBef>
                <a:spcPts val="0"/>
              </a:spcBef>
              <a:spcAft>
                <a:spcPts val="0"/>
              </a:spcAft>
              <a:buSzPts val="1300"/>
              <a:buChar char="●"/>
            </a:pPr>
            <a:r>
              <a:rPr lang="en"/>
              <a:t>Use object as an object variable and a method parameter</a:t>
            </a:r>
            <a:endParaRPr/>
          </a:p>
          <a:p>
            <a:pPr indent="-311150" lvl="0" marL="457200" rtl="0" algn="l">
              <a:spcBef>
                <a:spcPts val="0"/>
              </a:spcBef>
              <a:spcAft>
                <a:spcPts val="0"/>
              </a:spcAft>
              <a:buSzPts val="1300"/>
              <a:buChar char="●"/>
            </a:pPr>
            <a:r>
              <a:rPr lang="en"/>
              <a:t>Create method that returns an </a:t>
            </a:r>
            <a:r>
              <a:rPr lang="en"/>
              <a:t>object</a:t>
            </a:r>
            <a:endParaRPr/>
          </a:p>
          <a:p>
            <a:pPr indent="0" lvl="0" marL="457200" rtl="0" algn="l">
              <a:spcBef>
                <a:spcPts val="1200"/>
              </a:spcBef>
              <a:spcAft>
                <a:spcPts val="1200"/>
              </a:spcAft>
              <a:buNone/>
            </a:pPr>
            <a:r>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7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33" name="Google Shape;1333;p17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34" name="Google Shape;1334;p172"/>
          <p:cNvPicPr preferRelativeResize="0"/>
          <p:nvPr/>
        </p:nvPicPr>
        <p:blipFill>
          <a:blip r:embed="rId3">
            <a:alphaModFix/>
          </a:blip>
          <a:stretch>
            <a:fillRect/>
          </a:stretch>
        </p:blipFill>
        <p:spPr>
          <a:xfrm>
            <a:off x="872216" y="0"/>
            <a:ext cx="7399569" cy="51435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7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40" name="Google Shape;1340;p17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41" name="Google Shape;1341;p173"/>
          <p:cNvPicPr preferRelativeResize="0"/>
          <p:nvPr/>
        </p:nvPicPr>
        <p:blipFill>
          <a:blip r:embed="rId3">
            <a:alphaModFix/>
          </a:blip>
          <a:stretch>
            <a:fillRect/>
          </a:stretch>
        </p:blipFill>
        <p:spPr>
          <a:xfrm>
            <a:off x="1032549" y="0"/>
            <a:ext cx="7078903" cy="5143501"/>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7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47" name="Google Shape;1347;p17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48" name="Google Shape;1348;p174"/>
          <p:cNvPicPr preferRelativeResize="0"/>
          <p:nvPr/>
        </p:nvPicPr>
        <p:blipFill>
          <a:blip r:embed="rId3">
            <a:alphaModFix/>
          </a:blip>
          <a:stretch>
            <a:fillRect/>
          </a:stretch>
        </p:blipFill>
        <p:spPr>
          <a:xfrm>
            <a:off x="1032549" y="76200"/>
            <a:ext cx="7078903" cy="5143501"/>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7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static keyword</a:t>
            </a:r>
            <a:endParaRPr/>
          </a:p>
        </p:txBody>
      </p:sp>
      <p:sp>
        <p:nvSpPr>
          <p:cNvPr id="1354" name="Google Shape;1354;p17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700"/>
              <a:t>In Java, the static keyword is used to define a class-level (rather than instance-level) member. This means that the member belongs to the class itself, rather than to instances of the class. It can be applied to variables, methods, blocks, and nested classes. </a:t>
            </a:r>
            <a:endParaRPr sz="1700"/>
          </a:p>
          <a:p>
            <a:pPr indent="0" lvl="0" marL="0" rtl="0" algn="just">
              <a:spcBef>
                <a:spcPts val="1200"/>
              </a:spcBef>
              <a:spcAft>
                <a:spcPts val="0"/>
              </a:spcAft>
              <a:buNone/>
            </a:pPr>
            <a:r>
              <a:t/>
            </a:r>
            <a:endParaRPr sz="1700"/>
          </a:p>
          <a:p>
            <a:pPr indent="0" lvl="0" marL="0" rtl="0" algn="just">
              <a:spcBef>
                <a:spcPts val="1200"/>
              </a:spcBef>
              <a:spcAft>
                <a:spcPts val="1200"/>
              </a:spcAft>
              <a:buNone/>
            </a:pPr>
            <a:r>
              <a:t/>
            </a:r>
            <a:endParaRPr sz="1700"/>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7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60" name="Google Shape;1360;p17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61" name="Google Shape;1361;p176"/>
          <p:cNvPicPr preferRelativeResize="0"/>
          <p:nvPr/>
        </p:nvPicPr>
        <p:blipFill>
          <a:blip r:embed="rId3">
            <a:alphaModFix/>
          </a:blip>
          <a:stretch>
            <a:fillRect/>
          </a:stretch>
        </p:blipFill>
        <p:spPr>
          <a:xfrm>
            <a:off x="1228337" y="0"/>
            <a:ext cx="6687325" cy="5143499"/>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17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67" name="Google Shape;1367;p17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68" name="Google Shape;1368;p177"/>
          <p:cNvPicPr preferRelativeResize="0"/>
          <p:nvPr/>
        </p:nvPicPr>
        <p:blipFill>
          <a:blip r:embed="rId3">
            <a:alphaModFix/>
          </a:blip>
          <a:stretch>
            <a:fillRect/>
          </a:stretch>
        </p:blipFill>
        <p:spPr>
          <a:xfrm>
            <a:off x="772217" y="0"/>
            <a:ext cx="7599567" cy="5143501"/>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17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74" name="Google Shape;1374;p17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75" name="Google Shape;1375;p178"/>
          <p:cNvPicPr preferRelativeResize="0"/>
          <p:nvPr/>
        </p:nvPicPr>
        <p:blipFill>
          <a:blip r:embed="rId3">
            <a:alphaModFix/>
          </a:blip>
          <a:stretch>
            <a:fillRect/>
          </a:stretch>
        </p:blipFill>
        <p:spPr>
          <a:xfrm>
            <a:off x="588309" y="0"/>
            <a:ext cx="7967383" cy="51435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7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81" name="Google Shape;1381;p17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2" name="Google Shape;1382;p179"/>
          <p:cNvPicPr preferRelativeResize="0"/>
          <p:nvPr/>
        </p:nvPicPr>
        <p:blipFill>
          <a:blip r:embed="rId3">
            <a:alphaModFix/>
          </a:blip>
          <a:stretch>
            <a:fillRect/>
          </a:stretch>
        </p:blipFill>
        <p:spPr>
          <a:xfrm>
            <a:off x="476250" y="228600"/>
            <a:ext cx="8191500" cy="46863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8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88" name="Google Shape;1388;p18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9" name="Google Shape;1389;p180"/>
          <p:cNvPicPr preferRelativeResize="0"/>
          <p:nvPr/>
        </p:nvPicPr>
        <p:blipFill>
          <a:blip r:embed="rId3">
            <a:alphaModFix/>
          </a:blip>
          <a:stretch>
            <a:fillRect/>
          </a:stretch>
        </p:blipFill>
        <p:spPr>
          <a:xfrm>
            <a:off x="490538" y="114300"/>
            <a:ext cx="8162925" cy="49149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8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95" name="Google Shape;1395;p18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96" name="Google Shape;1396;p181"/>
          <p:cNvPicPr preferRelativeResize="0"/>
          <p:nvPr/>
        </p:nvPicPr>
        <p:blipFill>
          <a:blip r:embed="rId3">
            <a:alphaModFix/>
          </a:blip>
          <a:stretch>
            <a:fillRect/>
          </a:stretch>
        </p:blipFill>
        <p:spPr>
          <a:xfrm>
            <a:off x="446969" y="0"/>
            <a:ext cx="8250062"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9"/>
          <p:cNvSpPr txBox="1"/>
          <p:nvPr>
            <p:ph type="title"/>
          </p:nvPr>
        </p:nvSpPr>
        <p:spPr>
          <a:xfrm>
            <a:off x="1303800" y="42250"/>
            <a:ext cx="7030500" cy="49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Facts</a:t>
            </a:r>
            <a:endParaRPr/>
          </a:p>
        </p:txBody>
      </p:sp>
      <p:sp>
        <p:nvSpPr>
          <p:cNvPr id="378" name="Google Shape;378;p29"/>
          <p:cNvSpPr txBox="1"/>
          <p:nvPr>
            <p:ph idx="1" type="body"/>
          </p:nvPr>
        </p:nvSpPr>
        <p:spPr>
          <a:xfrm>
            <a:off x="1303800" y="571100"/>
            <a:ext cx="7725600" cy="965700"/>
          </a:xfrm>
          <a:prstGeom prst="rect">
            <a:avLst/>
          </a:prstGeom>
        </p:spPr>
        <p:txBody>
          <a:bodyPr anchorCtr="0" anchor="t" bIns="91425" lIns="91425" spcFirstLastPara="1" rIns="91425" wrap="square" tIns="91425">
            <a:noAutofit/>
          </a:bodyPr>
          <a:lstStyle/>
          <a:p>
            <a:pPr indent="-305435" lvl="0" marL="457200" rtl="0" algn="l">
              <a:lnSpc>
                <a:spcPct val="95000"/>
              </a:lnSpc>
              <a:spcBef>
                <a:spcPts val="0"/>
              </a:spcBef>
              <a:spcAft>
                <a:spcPts val="0"/>
              </a:spcAft>
              <a:buSzPts val="1210"/>
              <a:buAutoNum type="arabicPeriod"/>
            </a:pPr>
            <a:r>
              <a:rPr lang="en" sz="1210"/>
              <a:t>When we create an object(instance) of the class then space is reserved in heap memory</a:t>
            </a:r>
            <a:endParaRPr sz="1210"/>
          </a:p>
          <a:p>
            <a:pPr indent="0" lvl="0" marL="0" rtl="0" algn="just">
              <a:lnSpc>
                <a:spcPct val="95000"/>
              </a:lnSpc>
              <a:spcBef>
                <a:spcPts val="1200"/>
              </a:spcBef>
              <a:spcAft>
                <a:spcPts val="0"/>
              </a:spcAft>
              <a:buSzPts val="770"/>
              <a:buNone/>
            </a:pPr>
            <a:r>
              <a:rPr lang="en" sz="1210">
                <a:solidFill>
                  <a:srgbClr val="273239"/>
                </a:solidFill>
                <a:highlight>
                  <a:srgbClr val="FFFFFF"/>
                </a:highlight>
              </a:rPr>
              <a:t>Now, the space in the heap Memory is created but the question is </a:t>
            </a:r>
            <a:r>
              <a:rPr b="1" lang="en" sz="1210">
                <a:solidFill>
                  <a:srgbClr val="273239"/>
                </a:solidFill>
                <a:highlight>
                  <a:srgbClr val="FFFFFF"/>
                </a:highlight>
              </a:rPr>
              <a:t>how to access that space?</a:t>
            </a:r>
            <a:r>
              <a:rPr lang="en" sz="1210">
                <a:solidFill>
                  <a:srgbClr val="273239"/>
                </a:solidFill>
                <a:highlight>
                  <a:srgbClr val="FFFFFF"/>
                </a:highlight>
              </a:rPr>
              <a:t>.  </a:t>
            </a:r>
            <a:endParaRPr sz="1210">
              <a:solidFill>
                <a:srgbClr val="273239"/>
              </a:solidFill>
              <a:highlight>
                <a:srgbClr val="FFFFFF"/>
              </a:highlight>
            </a:endParaRPr>
          </a:p>
          <a:p>
            <a:pPr indent="0" lvl="0" marL="0" rtl="0" algn="l">
              <a:lnSpc>
                <a:spcPct val="95000"/>
              </a:lnSpc>
              <a:spcBef>
                <a:spcPts val="800"/>
              </a:spcBef>
              <a:spcAft>
                <a:spcPts val="0"/>
              </a:spcAft>
              <a:buSzPts val="770"/>
              <a:buNone/>
            </a:pPr>
            <a:r>
              <a:t/>
            </a:r>
            <a:endParaRPr sz="1070">
              <a:solidFill>
                <a:srgbClr val="000000"/>
              </a:solidFill>
              <a:latin typeface="Arial"/>
              <a:ea typeface="Arial"/>
              <a:cs typeface="Arial"/>
              <a:sym typeface="Arial"/>
            </a:endParaRPr>
          </a:p>
          <a:p>
            <a:pPr indent="0" lvl="0" marL="457200" rtl="0" algn="l">
              <a:lnSpc>
                <a:spcPct val="95000"/>
              </a:lnSpc>
              <a:spcBef>
                <a:spcPts val="0"/>
              </a:spcBef>
              <a:spcAft>
                <a:spcPts val="1200"/>
              </a:spcAft>
              <a:buSzPts val="770"/>
              <a:buNone/>
            </a:pPr>
            <a:r>
              <a:t/>
            </a:r>
            <a:endParaRPr sz="1210"/>
          </a:p>
        </p:txBody>
      </p:sp>
      <p:pic>
        <p:nvPicPr>
          <p:cNvPr id="379" name="Google Shape;379;p29"/>
          <p:cNvPicPr preferRelativeResize="0"/>
          <p:nvPr/>
        </p:nvPicPr>
        <p:blipFill>
          <a:blip r:embed="rId3">
            <a:alphaModFix/>
          </a:blip>
          <a:stretch>
            <a:fillRect/>
          </a:stretch>
        </p:blipFill>
        <p:spPr>
          <a:xfrm>
            <a:off x="1818650" y="1736250"/>
            <a:ext cx="5789674" cy="311752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8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concept of nested class in Java</a:t>
            </a:r>
            <a:endParaRPr/>
          </a:p>
        </p:txBody>
      </p:sp>
      <p:sp>
        <p:nvSpPr>
          <p:cNvPr id="1402" name="Google Shape;1402;p18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600"/>
              <a:t>In Java, a nested class is a class that is defined within another class. There are four types of nested classes: static nested class, non-static nested class (inner class), local inner class, and anonymous inner class. </a:t>
            </a:r>
            <a:endParaRPr sz="1600"/>
          </a:p>
          <a:p>
            <a:pPr indent="0" lvl="0" marL="0" rtl="0" algn="just">
              <a:spcBef>
                <a:spcPts val="1200"/>
              </a:spcBef>
              <a:spcAft>
                <a:spcPts val="0"/>
              </a:spcAft>
              <a:buNone/>
            </a:pPr>
            <a:r>
              <a:t/>
            </a:r>
            <a:endParaRPr sz="1600"/>
          </a:p>
          <a:p>
            <a:pPr indent="0" lvl="0" marL="0" rtl="0" algn="just">
              <a:spcBef>
                <a:spcPts val="1200"/>
              </a:spcBef>
              <a:spcAft>
                <a:spcPts val="1200"/>
              </a:spcAft>
              <a:buNone/>
            </a:pPr>
            <a:r>
              <a:t/>
            </a:r>
            <a:endParaRPr sz="1600"/>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18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408" name="Google Shape;1408;p18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09" name="Google Shape;1409;p183"/>
          <p:cNvPicPr preferRelativeResize="0"/>
          <p:nvPr/>
        </p:nvPicPr>
        <p:blipFill>
          <a:blip r:embed="rId3">
            <a:alphaModFix/>
          </a:blip>
          <a:stretch>
            <a:fillRect/>
          </a:stretch>
        </p:blipFill>
        <p:spPr>
          <a:xfrm>
            <a:off x="557213" y="1776413"/>
            <a:ext cx="8029575" cy="159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85" name="Google Shape;385;p3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6" name="Google Shape;386;p30"/>
          <p:cNvPicPr preferRelativeResize="0"/>
          <p:nvPr/>
        </p:nvPicPr>
        <p:blipFill>
          <a:blip r:embed="rId3">
            <a:alphaModFix/>
          </a:blip>
          <a:stretch>
            <a:fillRect/>
          </a:stretch>
        </p:blipFill>
        <p:spPr>
          <a:xfrm>
            <a:off x="0" y="363441"/>
            <a:ext cx="9143999" cy="441661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92" name="Google Shape;392;p3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3" name="Google Shape;393;p31"/>
          <p:cNvPicPr preferRelativeResize="0"/>
          <p:nvPr/>
        </p:nvPicPr>
        <p:blipFill>
          <a:blip r:embed="rId3">
            <a:alphaModFix/>
          </a:blip>
          <a:stretch>
            <a:fillRect/>
          </a:stretch>
        </p:blipFill>
        <p:spPr>
          <a:xfrm>
            <a:off x="0" y="728202"/>
            <a:ext cx="9144001" cy="36870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Topics</a:t>
            </a:r>
            <a:endParaRPr/>
          </a:p>
        </p:txBody>
      </p:sp>
      <p:sp>
        <p:nvSpPr>
          <p:cNvPr id="284" name="Google Shape;284;p14"/>
          <p:cNvSpPr txBox="1"/>
          <p:nvPr>
            <p:ph idx="1" type="body"/>
          </p:nvPr>
        </p:nvSpPr>
        <p:spPr>
          <a:xfrm>
            <a:off x="1303800" y="1284825"/>
            <a:ext cx="7030500" cy="369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What is a class?</a:t>
            </a:r>
            <a:endParaRPr sz="1500"/>
          </a:p>
          <a:p>
            <a:pPr indent="-323850" lvl="0" marL="457200" rtl="0" algn="l">
              <a:spcBef>
                <a:spcPts val="0"/>
              </a:spcBef>
              <a:spcAft>
                <a:spcPts val="0"/>
              </a:spcAft>
              <a:buSzPts val="1500"/>
              <a:buChar char="●"/>
            </a:pPr>
            <a:r>
              <a:rPr lang="en" sz="1500"/>
              <a:t>What is an object?</a:t>
            </a:r>
            <a:endParaRPr sz="1500"/>
          </a:p>
          <a:p>
            <a:pPr indent="-323850" lvl="0" marL="457200" rtl="0" algn="l">
              <a:spcBef>
                <a:spcPts val="0"/>
              </a:spcBef>
              <a:spcAft>
                <a:spcPts val="0"/>
              </a:spcAft>
              <a:buSzPts val="1500"/>
              <a:buChar char="●"/>
            </a:pPr>
            <a:r>
              <a:rPr lang="en" sz="1500"/>
              <a:t>Difference between class and object</a:t>
            </a:r>
            <a:endParaRPr sz="1500"/>
          </a:p>
          <a:p>
            <a:pPr indent="-323850" lvl="0" marL="457200" rtl="0" algn="l">
              <a:spcBef>
                <a:spcPts val="0"/>
              </a:spcBef>
              <a:spcAft>
                <a:spcPts val="0"/>
              </a:spcAft>
              <a:buSzPts val="1500"/>
              <a:buChar char="●"/>
            </a:pPr>
            <a:r>
              <a:rPr lang="en" sz="1500"/>
              <a:t>What is an object reference?</a:t>
            </a:r>
            <a:endParaRPr sz="1500"/>
          </a:p>
          <a:p>
            <a:pPr indent="-323850" lvl="0" marL="457200" rtl="0" algn="l">
              <a:spcBef>
                <a:spcPts val="0"/>
              </a:spcBef>
              <a:spcAft>
                <a:spcPts val="0"/>
              </a:spcAft>
              <a:buSzPts val="1500"/>
              <a:buChar char="●"/>
            </a:pPr>
            <a:r>
              <a:rPr lang="en" sz="1500"/>
              <a:t>What is a constructor?</a:t>
            </a:r>
            <a:endParaRPr sz="1500"/>
          </a:p>
          <a:p>
            <a:pPr indent="-323850" lvl="0" marL="457200" rtl="0" algn="l">
              <a:spcBef>
                <a:spcPts val="0"/>
              </a:spcBef>
              <a:spcAft>
                <a:spcPts val="0"/>
              </a:spcAft>
              <a:buSzPts val="1500"/>
              <a:buChar char="●"/>
            </a:pPr>
            <a:r>
              <a:rPr lang="en" sz="1500"/>
              <a:t>Concepts of constructor overloading</a:t>
            </a:r>
            <a:endParaRPr sz="1500"/>
          </a:p>
          <a:p>
            <a:pPr indent="-323850" lvl="0" marL="457200" rtl="0" algn="l">
              <a:spcBef>
                <a:spcPts val="0"/>
              </a:spcBef>
              <a:spcAft>
                <a:spcPts val="0"/>
              </a:spcAft>
              <a:buSzPts val="1500"/>
              <a:buChar char="●"/>
            </a:pPr>
            <a:r>
              <a:rPr lang="en" sz="1500"/>
              <a:t>Concept of method overloading</a:t>
            </a:r>
            <a:endParaRPr sz="1500"/>
          </a:p>
          <a:p>
            <a:pPr indent="-323850" lvl="0" marL="457200" rtl="0" algn="l">
              <a:spcBef>
                <a:spcPts val="0"/>
              </a:spcBef>
              <a:spcAft>
                <a:spcPts val="0"/>
              </a:spcAft>
              <a:buSzPts val="1500"/>
              <a:buChar char="●"/>
            </a:pPr>
            <a:r>
              <a:rPr lang="en" sz="1500"/>
              <a:t>What is recursion?</a:t>
            </a:r>
            <a:endParaRPr sz="1500"/>
          </a:p>
          <a:p>
            <a:pPr indent="-323850" lvl="0" marL="457200" rtl="0" algn="l">
              <a:spcBef>
                <a:spcPts val="0"/>
              </a:spcBef>
              <a:spcAft>
                <a:spcPts val="0"/>
              </a:spcAft>
              <a:buSzPts val="1500"/>
              <a:buChar char="●"/>
            </a:pPr>
            <a:r>
              <a:rPr lang="en" sz="1500"/>
              <a:t>Passing and returning object from function</a:t>
            </a:r>
            <a:endParaRPr sz="1500"/>
          </a:p>
          <a:p>
            <a:pPr indent="-323850" lvl="0" marL="457200" rtl="0" algn="l">
              <a:spcBef>
                <a:spcPts val="0"/>
              </a:spcBef>
              <a:spcAft>
                <a:spcPts val="0"/>
              </a:spcAft>
              <a:buSzPts val="1500"/>
              <a:buChar char="●"/>
            </a:pPr>
            <a:r>
              <a:rPr lang="en" sz="1500"/>
              <a:t>What is the purpose of new operator?</a:t>
            </a:r>
            <a:endParaRPr sz="1500"/>
          </a:p>
          <a:p>
            <a:pPr indent="-323850" lvl="0" marL="457200" rtl="0" algn="l">
              <a:spcBef>
                <a:spcPts val="0"/>
              </a:spcBef>
              <a:spcAft>
                <a:spcPts val="0"/>
              </a:spcAft>
              <a:buSzPts val="1500"/>
              <a:buChar char="●"/>
            </a:pPr>
            <a:r>
              <a:rPr lang="en" sz="1500"/>
              <a:t>Explain this and the super keyword</a:t>
            </a:r>
            <a:endParaRPr sz="1500"/>
          </a:p>
          <a:p>
            <a:pPr indent="-323850" lvl="0" marL="457200" rtl="0" algn="l">
              <a:spcBef>
                <a:spcPts val="0"/>
              </a:spcBef>
              <a:spcAft>
                <a:spcPts val="0"/>
              </a:spcAft>
              <a:buSzPts val="1500"/>
              <a:buChar char="●"/>
            </a:pPr>
            <a:r>
              <a:rPr lang="en" sz="1500"/>
              <a:t>What is the purpose of finalize method?</a:t>
            </a:r>
            <a:endParaRPr sz="1500"/>
          </a:p>
          <a:p>
            <a:pPr indent="-323850" lvl="0" marL="457200" rtl="0" algn="l">
              <a:spcBef>
                <a:spcPts val="0"/>
              </a:spcBef>
              <a:spcAft>
                <a:spcPts val="0"/>
              </a:spcAft>
              <a:buSzPts val="1500"/>
              <a:buChar char="●"/>
            </a:pPr>
            <a:r>
              <a:rPr lang="en" sz="1500"/>
              <a:t>Concept of access control and modifiers</a:t>
            </a:r>
            <a:endParaRPr sz="1500"/>
          </a:p>
          <a:p>
            <a:pPr indent="-323850" lvl="0" marL="457200" rtl="0" algn="l">
              <a:spcBef>
                <a:spcPts val="0"/>
              </a:spcBef>
              <a:spcAft>
                <a:spcPts val="0"/>
              </a:spcAft>
              <a:buSzPts val="1500"/>
              <a:buChar char="●"/>
            </a:pPr>
            <a:r>
              <a:rPr lang="en" sz="1500"/>
              <a:t>Concept of nested class and inner class and </a:t>
            </a:r>
            <a:r>
              <a:rPr lang="en" sz="1500"/>
              <a:t>anonymous</a:t>
            </a:r>
            <a:r>
              <a:rPr lang="en" sz="1500"/>
              <a:t> inner class</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99" name="Google Shape;399;p3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0" name="Google Shape;400;p32"/>
          <p:cNvPicPr preferRelativeResize="0"/>
          <p:nvPr/>
        </p:nvPicPr>
        <p:blipFill>
          <a:blip r:embed="rId3">
            <a:alphaModFix/>
          </a:blip>
          <a:stretch>
            <a:fillRect/>
          </a:stretch>
        </p:blipFill>
        <p:spPr>
          <a:xfrm>
            <a:off x="1351579" y="0"/>
            <a:ext cx="6440842"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06" name="Google Shape;406;p3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7" name="Google Shape;407;p33"/>
          <p:cNvPicPr preferRelativeResize="0"/>
          <p:nvPr/>
        </p:nvPicPr>
        <p:blipFill>
          <a:blip r:embed="rId3">
            <a:alphaModFix/>
          </a:blip>
          <a:stretch>
            <a:fillRect/>
          </a:stretch>
        </p:blipFill>
        <p:spPr>
          <a:xfrm>
            <a:off x="42863" y="1323975"/>
            <a:ext cx="9058275" cy="2495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13" name="Google Shape;413;p3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4" name="Google Shape;414;p34"/>
          <p:cNvPicPr preferRelativeResize="0"/>
          <p:nvPr/>
        </p:nvPicPr>
        <p:blipFill>
          <a:blip r:embed="rId3">
            <a:alphaModFix/>
          </a:blip>
          <a:stretch>
            <a:fillRect/>
          </a:stretch>
        </p:blipFill>
        <p:spPr>
          <a:xfrm>
            <a:off x="291308" y="0"/>
            <a:ext cx="8561385"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20" name="Google Shape;420;p3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1" name="Google Shape;421;p35"/>
          <p:cNvPicPr preferRelativeResize="0"/>
          <p:nvPr/>
        </p:nvPicPr>
        <p:blipFill>
          <a:blip r:embed="rId3">
            <a:alphaModFix/>
          </a:blip>
          <a:stretch>
            <a:fillRect/>
          </a:stretch>
        </p:blipFill>
        <p:spPr>
          <a:xfrm>
            <a:off x="0" y="1486311"/>
            <a:ext cx="9144001" cy="217087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27" name="Google Shape;427;p3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8" name="Google Shape;428;p36"/>
          <p:cNvPicPr preferRelativeResize="0"/>
          <p:nvPr/>
        </p:nvPicPr>
        <p:blipFill>
          <a:blip r:embed="rId3">
            <a:alphaModFix/>
          </a:blip>
          <a:stretch>
            <a:fillRect/>
          </a:stretch>
        </p:blipFill>
        <p:spPr>
          <a:xfrm>
            <a:off x="411713" y="0"/>
            <a:ext cx="8320574"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34" name="Google Shape;434;p3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5" name="Google Shape;435;p37"/>
          <p:cNvPicPr preferRelativeResize="0"/>
          <p:nvPr/>
        </p:nvPicPr>
        <p:blipFill>
          <a:blip r:embed="rId3">
            <a:alphaModFix/>
          </a:blip>
          <a:stretch>
            <a:fillRect/>
          </a:stretch>
        </p:blipFill>
        <p:spPr>
          <a:xfrm>
            <a:off x="1528388" y="598563"/>
            <a:ext cx="6696075" cy="3724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41" name="Google Shape;441;p3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2" name="Google Shape;442;p38"/>
          <p:cNvPicPr preferRelativeResize="0"/>
          <p:nvPr/>
        </p:nvPicPr>
        <p:blipFill>
          <a:blip r:embed="rId3">
            <a:alphaModFix/>
          </a:blip>
          <a:stretch>
            <a:fillRect/>
          </a:stretch>
        </p:blipFill>
        <p:spPr>
          <a:xfrm>
            <a:off x="841671" y="0"/>
            <a:ext cx="7460657" cy="5143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48" name="Google Shape;448;p3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9" name="Google Shape;449;p39"/>
          <p:cNvPicPr preferRelativeResize="0"/>
          <p:nvPr/>
        </p:nvPicPr>
        <p:blipFill>
          <a:blip r:embed="rId3">
            <a:alphaModFix/>
          </a:blip>
          <a:stretch>
            <a:fillRect/>
          </a:stretch>
        </p:blipFill>
        <p:spPr>
          <a:xfrm>
            <a:off x="919163" y="481013"/>
            <a:ext cx="7305675" cy="4181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55" name="Google Shape;455;p4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6" name="Google Shape;456;p40"/>
          <p:cNvPicPr preferRelativeResize="0"/>
          <p:nvPr/>
        </p:nvPicPr>
        <p:blipFill>
          <a:blip r:embed="rId3">
            <a:alphaModFix/>
          </a:blip>
          <a:stretch>
            <a:fillRect/>
          </a:stretch>
        </p:blipFill>
        <p:spPr>
          <a:xfrm>
            <a:off x="1441888" y="0"/>
            <a:ext cx="6260224"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62" name="Google Shape;462;p4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3" name="Google Shape;463;p41"/>
          <p:cNvPicPr preferRelativeResize="0"/>
          <p:nvPr/>
        </p:nvPicPr>
        <p:blipFill>
          <a:blip r:embed="rId3">
            <a:alphaModFix/>
          </a:blip>
          <a:stretch>
            <a:fillRect/>
          </a:stretch>
        </p:blipFill>
        <p:spPr>
          <a:xfrm>
            <a:off x="817320" y="0"/>
            <a:ext cx="7509361"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Java Class and Object</a:t>
            </a:r>
            <a:endParaRPr/>
          </a:p>
        </p:txBody>
      </p:sp>
      <p:sp>
        <p:nvSpPr>
          <p:cNvPr id="290" name="Google Shape;290;p1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lnSpc>
                <a:spcPct val="156666"/>
              </a:lnSpc>
              <a:spcBef>
                <a:spcPts val="0"/>
              </a:spcBef>
              <a:spcAft>
                <a:spcPts val="0"/>
              </a:spcAft>
              <a:buSzPts val="770"/>
              <a:buNone/>
            </a:pPr>
            <a:r>
              <a:rPr lang="en" sz="1345">
                <a:solidFill>
                  <a:srgbClr val="000000"/>
                </a:solidFill>
                <a:highlight>
                  <a:srgbClr val="F9FAFC"/>
                </a:highlight>
                <a:latin typeface="Arial"/>
                <a:ea typeface="Arial"/>
                <a:cs typeface="Arial"/>
                <a:sym typeface="Arial"/>
              </a:rPr>
              <a:t>Java is an object-oriented programming language. The core concept of the object-oriented approach is to break complex problems into smaller objects.</a:t>
            </a:r>
            <a:endParaRPr sz="1345">
              <a:solidFill>
                <a:srgbClr val="000000"/>
              </a:solidFill>
              <a:highlight>
                <a:srgbClr val="F9FAFC"/>
              </a:highlight>
              <a:latin typeface="Arial"/>
              <a:ea typeface="Arial"/>
              <a:cs typeface="Arial"/>
              <a:sym typeface="Arial"/>
            </a:endParaRPr>
          </a:p>
          <a:p>
            <a:pPr indent="0" lvl="0" marL="0" rtl="0" algn="l">
              <a:lnSpc>
                <a:spcPct val="156666"/>
              </a:lnSpc>
              <a:spcBef>
                <a:spcPts val="1200"/>
              </a:spcBef>
              <a:spcAft>
                <a:spcPts val="0"/>
              </a:spcAft>
              <a:buSzPts val="770"/>
              <a:buNone/>
            </a:pPr>
            <a:r>
              <a:rPr lang="en" sz="1345">
                <a:solidFill>
                  <a:srgbClr val="000000"/>
                </a:solidFill>
                <a:highlight>
                  <a:srgbClr val="F9FAFC"/>
                </a:highlight>
                <a:latin typeface="Arial"/>
                <a:ea typeface="Arial"/>
                <a:cs typeface="Arial"/>
                <a:sym typeface="Arial"/>
              </a:rPr>
              <a:t>An object is any entity that has a state and behavior. For example, a </a:t>
            </a:r>
            <a:r>
              <a:rPr lang="en" sz="1135">
                <a:solidFill>
                  <a:srgbClr val="000000"/>
                </a:solidFill>
                <a:highlight>
                  <a:srgbClr val="F9FAFC"/>
                </a:highlight>
                <a:latin typeface="Courier New"/>
                <a:ea typeface="Courier New"/>
                <a:cs typeface="Courier New"/>
                <a:sym typeface="Courier New"/>
              </a:rPr>
              <a:t>bicycle</a:t>
            </a:r>
            <a:r>
              <a:rPr lang="en" sz="1345">
                <a:solidFill>
                  <a:srgbClr val="000000"/>
                </a:solidFill>
                <a:highlight>
                  <a:srgbClr val="F9FAFC"/>
                </a:highlight>
                <a:latin typeface="Arial"/>
                <a:ea typeface="Arial"/>
                <a:cs typeface="Arial"/>
                <a:sym typeface="Arial"/>
              </a:rPr>
              <a:t> is an object. It has</a:t>
            </a:r>
            <a:endParaRPr sz="1345">
              <a:solidFill>
                <a:srgbClr val="000000"/>
              </a:solidFill>
              <a:highlight>
                <a:srgbClr val="F9FAFC"/>
              </a:highlight>
              <a:latin typeface="Arial"/>
              <a:ea typeface="Arial"/>
              <a:cs typeface="Arial"/>
              <a:sym typeface="Arial"/>
            </a:endParaRPr>
          </a:p>
          <a:p>
            <a:pPr indent="-314007" lvl="0" marL="457200" rtl="0" algn="l">
              <a:lnSpc>
                <a:spcPct val="156666"/>
              </a:lnSpc>
              <a:spcBef>
                <a:spcPts val="1200"/>
              </a:spcBef>
              <a:spcAft>
                <a:spcPts val="0"/>
              </a:spcAft>
              <a:buClr>
                <a:srgbClr val="000000"/>
              </a:buClr>
              <a:buSzPts val="1345"/>
              <a:buFont typeface="Arial"/>
              <a:buChar char="●"/>
            </a:pPr>
            <a:r>
              <a:rPr lang="en" sz="1345">
                <a:solidFill>
                  <a:srgbClr val="000000"/>
                </a:solidFill>
                <a:highlight>
                  <a:srgbClr val="F9FAFC"/>
                </a:highlight>
                <a:latin typeface="Arial"/>
                <a:ea typeface="Arial"/>
                <a:cs typeface="Arial"/>
                <a:sym typeface="Arial"/>
              </a:rPr>
              <a:t>States: idle, first gear, etc</a:t>
            </a:r>
            <a:endParaRPr sz="1345">
              <a:solidFill>
                <a:srgbClr val="000000"/>
              </a:solidFill>
              <a:highlight>
                <a:srgbClr val="F9FAFC"/>
              </a:highlight>
              <a:latin typeface="Arial"/>
              <a:ea typeface="Arial"/>
              <a:cs typeface="Arial"/>
              <a:sym typeface="Arial"/>
            </a:endParaRPr>
          </a:p>
          <a:p>
            <a:pPr indent="-314007" lvl="0" marL="457200" rtl="0" algn="l">
              <a:lnSpc>
                <a:spcPct val="156666"/>
              </a:lnSpc>
              <a:spcBef>
                <a:spcPts val="0"/>
              </a:spcBef>
              <a:spcAft>
                <a:spcPts val="0"/>
              </a:spcAft>
              <a:buClr>
                <a:srgbClr val="000000"/>
              </a:buClr>
              <a:buSzPts val="1345"/>
              <a:buFont typeface="Arial"/>
              <a:buChar char="●"/>
            </a:pPr>
            <a:r>
              <a:rPr lang="en" sz="1345">
                <a:solidFill>
                  <a:srgbClr val="000000"/>
                </a:solidFill>
                <a:highlight>
                  <a:srgbClr val="F9FAFC"/>
                </a:highlight>
                <a:latin typeface="Arial"/>
                <a:ea typeface="Arial"/>
                <a:cs typeface="Arial"/>
                <a:sym typeface="Arial"/>
              </a:rPr>
              <a:t>Behaviors: braking, accelerating, etc.</a:t>
            </a:r>
            <a:endParaRPr sz="1345">
              <a:solidFill>
                <a:srgbClr val="000000"/>
              </a:solidFill>
              <a:highlight>
                <a:srgbClr val="F9FAFC"/>
              </a:highlight>
              <a:latin typeface="Arial"/>
              <a:ea typeface="Arial"/>
              <a:cs typeface="Arial"/>
              <a:sym typeface="Arial"/>
            </a:endParaRPr>
          </a:p>
          <a:p>
            <a:pPr indent="0" lvl="0" marL="457200" rtl="0" algn="l">
              <a:lnSpc>
                <a:spcPct val="156666"/>
              </a:lnSpc>
              <a:spcBef>
                <a:spcPts val="2700"/>
              </a:spcBef>
              <a:spcAft>
                <a:spcPts val="0"/>
              </a:spcAft>
              <a:buSzPts val="770"/>
              <a:buNone/>
            </a:pPr>
            <a:r>
              <a:t/>
            </a:r>
            <a:endParaRPr sz="1240">
              <a:solidFill>
                <a:srgbClr val="000000"/>
              </a:solidFill>
              <a:highlight>
                <a:srgbClr val="F9FAFC"/>
              </a:highlight>
              <a:latin typeface="Arial"/>
              <a:ea typeface="Arial"/>
              <a:cs typeface="Arial"/>
              <a:sym typeface="Arial"/>
            </a:endParaRPr>
          </a:p>
          <a:p>
            <a:pPr indent="0" lvl="0" marL="0" rtl="0" algn="l">
              <a:lnSpc>
                <a:spcPct val="105000"/>
              </a:lnSpc>
              <a:spcBef>
                <a:spcPts val="1800"/>
              </a:spcBef>
              <a:spcAft>
                <a:spcPts val="1200"/>
              </a:spcAft>
              <a:buSzPts val="770"/>
              <a:buNone/>
            </a:pPr>
            <a:r>
              <a:t/>
            </a:r>
            <a:endParaRPr sz="131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on reference variable</a:t>
            </a:r>
            <a:endParaRPr/>
          </a:p>
        </p:txBody>
      </p:sp>
      <p:sp>
        <p:nvSpPr>
          <p:cNvPr id="469" name="Google Shape;469;p42"/>
          <p:cNvSpPr txBox="1"/>
          <p:nvPr>
            <p:ph idx="1" type="body"/>
          </p:nvPr>
        </p:nvSpPr>
        <p:spPr>
          <a:xfrm>
            <a:off x="1303800" y="1990050"/>
            <a:ext cx="7030500" cy="30213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AutoNum type="arabicPeriod"/>
            </a:pPr>
            <a:r>
              <a:rPr b="1" lang="en" sz="2100"/>
              <a:t>Reference variable as method parameters</a:t>
            </a:r>
            <a:endParaRPr b="1" sz="2100"/>
          </a:p>
          <a:p>
            <a:pPr indent="0" lvl="0" marL="0" rtl="0" algn="just">
              <a:spcBef>
                <a:spcPts val="1200"/>
              </a:spcBef>
              <a:spcAft>
                <a:spcPts val="0"/>
              </a:spcAft>
              <a:buNone/>
            </a:pPr>
            <a:r>
              <a:rPr lang="en" sz="1600">
                <a:solidFill>
                  <a:srgbClr val="273239"/>
                </a:solidFill>
                <a:highlight>
                  <a:srgbClr val="FFFFFF"/>
                </a:highlight>
              </a:rPr>
              <a:t>As the value of a primitive variable is directly stored in the variable, whereas the value of a reference variable holds a reference to an object. We also mentioned that assigning a value with the equality sign copies the value (possibly of some variable) on the right-hand side and stores it as the value of the left-hand-side variable. A similar kind of copying occurs during a method call. Regardless of whether the variable is primitive or reference type, a copy of the value is passed to the method’s argument and copied to that argument.</a:t>
            </a:r>
            <a:endParaRPr sz="1600">
              <a:solidFill>
                <a:srgbClr val="273239"/>
              </a:solidFill>
              <a:highlight>
                <a:srgbClr val="FFFFFF"/>
              </a:highlight>
            </a:endParaRPr>
          </a:p>
          <a:p>
            <a:pPr indent="0" lvl="0" marL="0" rtl="0" algn="l">
              <a:spcBef>
                <a:spcPts val="80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1200"/>
              </a:spcAft>
              <a:buNone/>
            </a:pPr>
            <a:r>
              <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75" name="Google Shape;475;p4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228600" marR="228600" rtl="0" algn="just">
              <a:spcBef>
                <a:spcPts val="800"/>
              </a:spcBef>
              <a:spcAft>
                <a:spcPts val="0"/>
              </a:spcAft>
              <a:buNone/>
            </a:pPr>
            <a:r>
              <a:rPr b="1" i="1" lang="en" sz="1600">
                <a:solidFill>
                  <a:srgbClr val="273239"/>
                </a:solidFill>
              </a:rPr>
              <a:t>Note: </a:t>
            </a:r>
            <a:r>
              <a:rPr i="1" lang="en" sz="1600">
                <a:solidFill>
                  <a:srgbClr val="273239"/>
                </a:solidFill>
              </a:rPr>
              <a:t>Java only supports pass by value.</a:t>
            </a:r>
            <a:endParaRPr i="1" sz="1600">
              <a:solidFill>
                <a:srgbClr val="273239"/>
              </a:solidFill>
            </a:endParaRPr>
          </a:p>
          <a:p>
            <a:pPr indent="0" lvl="0" marL="0" rtl="0" algn="just">
              <a:spcBef>
                <a:spcPts val="2600"/>
              </a:spcBef>
              <a:spcAft>
                <a:spcPts val="0"/>
              </a:spcAft>
              <a:buNone/>
            </a:pPr>
            <a:r>
              <a:rPr lang="en" sz="1600">
                <a:solidFill>
                  <a:srgbClr val="273239"/>
                </a:solidFill>
                <a:highlight>
                  <a:srgbClr val="FFFFFF"/>
                </a:highlight>
              </a:rPr>
              <a:t>But we know that the reference variable holds the reference of an instance(OBJECT) so a copy of the reference is passed to the method’s argument.  </a:t>
            </a:r>
            <a:endParaRPr sz="1600">
              <a:solidFill>
                <a:srgbClr val="273239"/>
              </a:solidFill>
              <a:highlight>
                <a:srgbClr val="FFFFFF"/>
              </a:highlight>
            </a:endParaRPr>
          </a:p>
          <a:p>
            <a:pPr indent="0" lvl="0" marL="0" rtl="0" algn="l">
              <a:spcBef>
                <a:spcPts val="80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1200"/>
              </a:spcAft>
              <a:buNone/>
            </a:pPr>
            <a:r>
              <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4"/>
          <p:cNvSpPr txBox="1"/>
          <p:nvPr/>
        </p:nvSpPr>
        <p:spPr>
          <a:xfrm>
            <a:off x="128050" y="67175"/>
            <a:ext cx="8817600" cy="49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Nunito"/>
                <a:ea typeface="Nunito"/>
                <a:cs typeface="Nunito"/>
                <a:sym typeface="Nunito"/>
              </a:rPr>
              <a:t>// Pass by reference and value</a:t>
            </a:r>
            <a:endParaRPr sz="1700">
              <a:latin typeface="Nunito"/>
              <a:ea typeface="Nunito"/>
              <a:cs typeface="Nunito"/>
              <a:sym typeface="Nunito"/>
            </a:endParaRPr>
          </a:p>
          <a:p>
            <a:pPr indent="0" lvl="0" marL="0" rtl="0" algn="l">
              <a:spcBef>
                <a:spcPts val="0"/>
              </a:spcBef>
              <a:spcAft>
                <a:spcPts val="0"/>
              </a:spcAft>
              <a:buNone/>
            </a:pPr>
            <a:r>
              <a:t/>
            </a:r>
            <a:endParaRPr sz="1700">
              <a:latin typeface="Nunito"/>
              <a:ea typeface="Nunito"/>
              <a:cs typeface="Nunito"/>
              <a:sym typeface="Nunito"/>
            </a:endParaRPr>
          </a:p>
          <a:p>
            <a:pPr indent="0" lvl="0" marL="0" rtl="0" algn="l">
              <a:spcBef>
                <a:spcPts val="0"/>
              </a:spcBef>
              <a:spcAft>
                <a:spcPts val="0"/>
              </a:spcAft>
              <a:buNone/>
            </a:pPr>
            <a:r>
              <a:rPr lang="en" sz="1700">
                <a:latin typeface="Nunito"/>
                <a:ea typeface="Nunito"/>
                <a:cs typeface="Nunito"/>
                <a:sym typeface="Nunito"/>
              </a:rPr>
              <a:t>import java.io.*;</a:t>
            </a:r>
            <a:endParaRPr sz="1700">
              <a:latin typeface="Nunito"/>
              <a:ea typeface="Nunito"/>
              <a:cs typeface="Nunito"/>
              <a:sym typeface="Nunito"/>
            </a:endParaRPr>
          </a:p>
          <a:p>
            <a:pPr indent="0" lvl="0" marL="0" rtl="0" algn="l">
              <a:spcBef>
                <a:spcPts val="0"/>
              </a:spcBef>
              <a:spcAft>
                <a:spcPts val="0"/>
              </a:spcAft>
              <a:buNone/>
            </a:pPr>
            <a:r>
              <a:rPr lang="en" sz="1700">
                <a:latin typeface="Nunito"/>
                <a:ea typeface="Nunito"/>
                <a:cs typeface="Nunito"/>
                <a:sym typeface="Nunito"/>
              </a:rPr>
              <a:t>class Demo {</a:t>
            </a:r>
            <a:endParaRPr sz="1700">
              <a:latin typeface="Nunito"/>
              <a:ea typeface="Nunito"/>
              <a:cs typeface="Nunito"/>
              <a:sym typeface="Nunito"/>
            </a:endParaRPr>
          </a:p>
          <a:p>
            <a:pPr indent="0" lvl="0" marL="0" rtl="0" algn="l">
              <a:spcBef>
                <a:spcPts val="0"/>
              </a:spcBef>
              <a:spcAft>
                <a:spcPts val="0"/>
              </a:spcAft>
              <a:buNone/>
            </a:pPr>
            <a:r>
              <a:rPr lang="en" sz="1700">
                <a:latin typeface="Nunito"/>
                <a:ea typeface="Nunito"/>
                <a:cs typeface="Nunito"/>
                <a:sym typeface="Nunito"/>
              </a:rPr>
              <a:t>	int x = 10;</a:t>
            </a:r>
            <a:endParaRPr sz="1700">
              <a:latin typeface="Nunito"/>
              <a:ea typeface="Nunito"/>
              <a:cs typeface="Nunito"/>
              <a:sym typeface="Nunito"/>
            </a:endParaRPr>
          </a:p>
          <a:p>
            <a:pPr indent="0" lvl="0" marL="0" rtl="0" algn="l">
              <a:spcBef>
                <a:spcPts val="0"/>
              </a:spcBef>
              <a:spcAft>
                <a:spcPts val="0"/>
              </a:spcAft>
              <a:buNone/>
            </a:pPr>
            <a:r>
              <a:rPr lang="en" sz="1700">
                <a:latin typeface="Nunito"/>
                <a:ea typeface="Nunito"/>
                <a:cs typeface="Nunito"/>
                <a:sym typeface="Nunito"/>
              </a:rPr>
              <a:t>	int y = 20;</a:t>
            </a:r>
            <a:endParaRPr sz="1700">
              <a:latin typeface="Nunito"/>
              <a:ea typeface="Nunito"/>
              <a:cs typeface="Nunito"/>
              <a:sym typeface="Nunito"/>
            </a:endParaRPr>
          </a:p>
          <a:p>
            <a:pPr indent="0" lvl="0" marL="0" rtl="0" algn="l">
              <a:spcBef>
                <a:spcPts val="0"/>
              </a:spcBef>
              <a:spcAft>
                <a:spcPts val="0"/>
              </a:spcAft>
              <a:buNone/>
            </a:pPr>
            <a:r>
              <a:t/>
            </a:r>
            <a:endParaRPr sz="1700">
              <a:latin typeface="Nunito"/>
              <a:ea typeface="Nunito"/>
              <a:cs typeface="Nunito"/>
              <a:sym typeface="Nunito"/>
            </a:endParaRPr>
          </a:p>
          <a:p>
            <a:pPr indent="0" lvl="0" marL="0" rtl="0" algn="l">
              <a:spcBef>
                <a:spcPts val="0"/>
              </a:spcBef>
              <a:spcAft>
                <a:spcPts val="0"/>
              </a:spcAft>
              <a:buNone/>
            </a:pPr>
            <a:r>
              <a:rPr lang="en" sz="1700">
                <a:latin typeface="Nunito"/>
                <a:ea typeface="Nunito"/>
                <a:cs typeface="Nunito"/>
                <a:sym typeface="Nunito"/>
              </a:rPr>
              <a:t>	int display(Demo A, Demo B)</a:t>
            </a:r>
            <a:endParaRPr sz="1700">
              <a:latin typeface="Nunito"/>
              <a:ea typeface="Nunito"/>
              <a:cs typeface="Nunito"/>
              <a:sym typeface="Nunito"/>
            </a:endParaRPr>
          </a:p>
          <a:p>
            <a:pPr indent="0" lvl="0" marL="0" rtl="0" algn="l">
              <a:spcBef>
                <a:spcPts val="0"/>
              </a:spcBef>
              <a:spcAft>
                <a:spcPts val="0"/>
              </a:spcAft>
              <a:buNone/>
            </a:pPr>
            <a:r>
              <a:rPr lang="en" sz="1700">
                <a:latin typeface="Nunito"/>
                <a:ea typeface="Nunito"/>
                <a:cs typeface="Nunito"/>
                <a:sym typeface="Nunito"/>
              </a:rPr>
              <a:t>	{</a:t>
            </a:r>
            <a:endParaRPr sz="1700">
              <a:latin typeface="Nunito"/>
              <a:ea typeface="Nunito"/>
              <a:cs typeface="Nunito"/>
              <a:sym typeface="Nunito"/>
            </a:endParaRPr>
          </a:p>
          <a:p>
            <a:pPr indent="0" lvl="0" marL="0" rtl="0" algn="l">
              <a:spcBef>
                <a:spcPts val="0"/>
              </a:spcBef>
              <a:spcAft>
                <a:spcPts val="0"/>
              </a:spcAft>
              <a:buNone/>
            </a:pPr>
            <a:r>
              <a:rPr lang="en" sz="1700">
                <a:latin typeface="Nunito"/>
                <a:ea typeface="Nunito"/>
                <a:cs typeface="Nunito"/>
                <a:sym typeface="Nunito"/>
              </a:rPr>
              <a:t>		// Updating value using argument</a:t>
            </a:r>
            <a:endParaRPr sz="1700">
              <a:latin typeface="Nunito"/>
              <a:ea typeface="Nunito"/>
              <a:cs typeface="Nunito"/>
              <a:sym typeface="Nunito"/>
            </a:endParaRPr>
          </a:p>
          <a:p>
            <a:pPr indent="0" lvl="0" marL="0" rtl="0" algn="l">
              <a:spcBef>
                <a:spcPts val="0"/>
              </a:spcBef>
              <a:spcAft>
                <a:spcPts val="0"/>
              </a:spcAft>
              <a:buNone/>
            </a:pPr>
            <a:r>
              <a:rPr lang="en" sz="1700">
                <a:latin typeface="Nunito"/>
                <a:ea typeface="Nunito"/>
                <a:cs typeface="Nunito"/>
                <a:sym typeface="Nunito"/>
              </a:rPr>
              <a:t>		A.x = 95;</a:t>
            </a:r>
            <a:endParaRPr sz="1700">
              <a:latin typeface="Nunito"/>
              <a:ea typeface="Nunito"/>
              <a:cs typeface="Nunito"/>
              <a:sym typeface="Nunito"/>
            </a:endParaRPr>
          </a:p>
          <a:p>
            <a:pPr indent="0" lvl="0" marL="0" rtl="0" algn="l">
              <a:spcBef>
                <a:spcPts val="0"/>
              </a:spcBef>
              <a:spcAft>
                <a:spcPts val="0"/>
              </a:spcAft>
              <a:buNone/>
            </a:pPr>
            <a:r>
              <a:t/>
            </a:r>
            <a:endParaRPr sz="1700">
              <a:latin typeface="Nunito"/>
              <a:ea typeface="Nunito"/>
              <a:cs typeface="Nunito"/>
              <a:sym typeface="Nunito"/>
            </a:endParaRPr>
          </a:p>
          <a:p>
            <a:pPr indent="0" lvl="0" marL="0" rtl="0" algn="l">
              <a:spcBef>
                <a:spcPts val="0"/>
              </a:spcBef>
              <a:spcAft>
                <a:spcPts val="0"/>
              </a:spcAft>
              <a:buNone/>
            </a:pPr>
            <a:r>
              <a:rPr lang="en" sz="1700">
                <a:latin typeface="Nunito"/>
                <a:ea typeface="Nunito"/>
                <a:cs typeface="Nunito"/>
                <a:sym typeface="Nunito"/>
              </a:rPr>
              <a:t>		System.out.println("x = " + x);</a:t>
            </a:r>
            <a:endParaRPr sz="1700">
              <a:latin typeface="Nunito"/>
              <a:ea typeface="Nunito"/>
              <a:cs typeface="Nunito"/>
              <a:sym typeface="Nunito"/>
            </a:endParaRPr>
          </a:p>
          <a:p>
            <a:pPr indent="0" lvl="0" marL="0" rtl="0" algn="l">
              <a:spcBef>
                <a:spcPts val="0"/>
              </a:spcBef>
              <a:spcAft>
                <a:spcPts val="0"/>
              </a:spcAft>
              <a:buNone/>
            </a:pPr>
            <a:r>
              <a:t/>
            </a:r>
            <a:endParaRPr sz="1700">
              <a:latin typeface="Nunito"/>
              <a:ea typeface="Nunito"/>
              <a:cs typeface="Nunito"/>
              <a:sym typeface="Nunito"/>
            </a:endParaRPr>
          </a:p>
          <a:p>
            <a:pPr indent="0" lvl="0" marL="0" rtl="0" algn="l">
              <a:spcBef>
                <a:spcPts val="0"/>
              </a:spcBef>
              <a:spcAft>
                <a:spcPts val="0"/>
              </a:spcAft>
              <a:buNone/>
            </a:pPr>
            <a:r>
              <a:rPr lang="en" sz="1700">
                <a:latin typeface="Nunito"/>
                <a:ea typeface="Nunito"/>
                <a:cs typeface="Nunito"/>
                <a:sym typeface="Nunito"/>
              </a:rPr>
              <a:t>		System.out.println("y = " + y);</a:t>
            </a:r>
            <a:endParaRPr sz="1700">
              <a:latin typeface="Nunito"/>
              <a:ea typeface="Nunito"/>
              <a:cs typeface="Nunito"/>
              <a:sym typeface="Nunito"/>
            </a:endParaRPr>
          </a:p>
          <a:p>
            <a:pPr indent="0" lvl="0" marL="0" rtl="0" algn="l">
              <a:spcBef>
                <a:spcPts val="0"/>
              </a:spcBef>
              <a:spcAft>
                <a:spcPts val="0"/>
              </a:spcAft>
              <a:buNone/>
            </a:pPr>
            <a:r>
              <a:t/>
            </a:r>
            <a:endParaRPr sz="1700">
              <a:latin typeface="Nunito"/>
              <a:ea typeface="Nunito"/>
              <a:cs typeface="Nunito"/>
              <a:sym typeface="Nunito"/>
            </a:endParaRPr>
          </a:p>
          <a:p>
            <a:pPr indent="0" lvl="0" marL="0" rtl="0" algn="l">
              <a:spcBef>
                <a:spcPts val="0"/>
              </a:spcBef>
              <a:spcAft>
                <a:spcPts val="0"/>
              </a:spcAft>
              <a:buNone/>
            </a:pPr>
            <a:r>
              <a:rPr lang="en" sz="1700">
                <a:latin typeface="Nunito"/>
                <a:ea typeface="Nunito"/>
                <a:cs typeface="Nunito"/>
                <a:sym typeface="Nunito"/>
              </a:rPr>
              <a:t>		return 0;</a:t>
            </a:r>
            <a:endParaRPr sz="1700">
              <a:latin typeface="Nunito"/>
              <a:ea typeface="Nunito"/>
              <a:cs typeface="Nunito"/>
              <a:sym typeface="Nunito"/>
            </a:endParaRPr>
          </a:p>
          <a:p>
            <a:pPr indent="0" lvl="0" marL="0" rtl="0" algn="l">
              <a:spcBef>
                <a:spcPts val="0"/>
              </a:spcBef>
              <a:spcAft>
                <a:spcPts val="0"/>
              </a:spcAft>
              <a:buNone/>
            </a:pPr>
            <a:r>
              <a:rPr lang="en" sz="1700">
                <a:latin typeface="Nunito"/>
                <a:ea typeface="Nunito"/>
                <a:cs typeface="Nunito"/>
                <a:sym typeface="Nunito"/>
              </a:rPr>
              <a:t>	}</a:t>
            </a:r>
            <a:endParaRPr sz="1700">
              <a:latin typeface="Nunito"/>
              <a:ea typeface="Nunito"/>
              <a:cs typeface="Nunito"/>
              <a:sym typeface="Nunito"/>
            </a:endParaRPr>
          </a:p>
          <a:p>
            <a:pPr indent="0" lvl="0" marL="0" rtl="0" algn="l">
              <a:spcBef>
                <a:spcPts val="0"/>
              </a:spcBef>
              <a:spcAft>
                <a:spcPts val="0"/>
              </a:spcAft>
              <a:buNone/>
            </a:pPr>
            <a:r>
              <a:rPr lang="en" sz="1700">
                <a:latin typeface="Nunito"/>
                <a:ea typeface="Nunito"/>
                <a:cs typeface="Nunito"/>
                <a:sym typeface="Nunito"/>
              </a:rPr>
              <a:t>}</a:t>
            </a:r>
            <a:endParaRPr sz="1700">
              <a:latin typeface="Nunito"/>
              <a:ea typeface="Nunito"/>
              <a:cs typeface="Nunito"/>
              <a:sym typeface="Nunito"/>
            </a:endParaRPr>
          </a:p>
          <a:p>
            <a:pPr indent="0" lvl="0" marL="0" rtl="0" algn="l">
              <a:spcBef>
                <a:spcPts val="0"/>
              </a:spcBef>
              <a:spcAft>
                <a:spcPts val="0"/>
              </a:spcAft>
              <a:buNone/>
            </a:pPr>
            <a:r>
              <a:t/>
            </a:r>
            <a:endParaRPr sz="1700">
              <a:latin typeface="Nunito"/>
              <a:ea typeface="Nunito"/>
              <a:cs typeface="Nunito"/>
              <a:sym typeface="Nunito"/>
            </a:endParaRPr>
          </a:p>
          <a:p>
            <a:pPr indent="0" lvl="0" marL="0" rtl="0" algn="l">
              <a:spcBef>
                <a:spcPts val="0"/>
              </a:spcBef>
              <a:spcAft>
                <a:spcPts val="0"/>
              </a:spcAft>
              <a:buNone/>
            </a:pPr>
            <a:r>
              <a:t/>
            </a:r>
            <a:endParaRPr sz="1700">
              <a:latin typeface="Nunito"/>
              <a:ea typeface="Nunito"/>
              <a:cs typeface="Nunito"/>
              <a:sym typeface="Nunito"/>
            </a:endParaRPr>
          </a:p>
          <a:p>
            <a:pPr indent="0" lvl="0" marL="0" rtl="0" algn="l">
              <a:spcBef>
                <a:spcPts val="0"/>
              </a:spcBef>
              <a:spcAft>
                <a:spcPts val="0"/>
              </a:spcAft>
              <a:buNone/>
            </a:pPr>
            <a:r>
              <a:t/>
            </a:r>
            <a:endParaRPr sz="1700">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5"/>
          <p:cNvSpPr txBox="1"/>
          <p:nvPr/>
        </p:nvSpPr>
        <p:spPr>
          <a:xfrm>
            <a:off x="128050" y="67175"/>
            <a:ext cx="8817600" cy="49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Nunito"/>
                <a:ea typeface="Nunito"/>
                <a:cs typeface="Nunito"/>
                <a:sym typeface="Nunito"/>
              </a:rPr>
              <a:t>class Main {</a:t>
            </a:r>
            <a:endParaRPr sz="1900">
              <a:latin typeface="Nunito"/>
              <a:ea typeface="Nunito"/>
              <a:cs typeface="Nunito"/>
              <a:sym typeface="Nunito"/>
            </a:endParaRPr>
          </a:p>
          <a:p>
            <a:pPr indent="0" lvl="0" marL="0" rtl="0" algn="l">
              <a:spcBef>
                <a:spcPts val="0"/>
              </a:spcBef>
              <a:spcAft>
                <a:spcPts val="0"/>
              </a:spcAft>
              <a:buNone/>
            </a:pPr>
            <a:r>
              <a:rPr lang="en" sz="1900">
                <a:latin typeface="Nunito"/>
                <a:ea typeface="Nunito"/>
                <a:cs typeface="Nunito"/>
                <a:sym typeface="Nunito"/>
              </a:rPr>
              <a:t>	public static void main(String[] args)</a:t>
            </a:r>
            <a:endParaRPr sz="1900">
              <a:latin typeface="Nunito"/>
              <a:ea typeface="Nunito"/>
              <a:cs typeface="Nunito"/>
              <a:sym typeface="Nunito"/>
            </a:endParaRPr>
          </a:p>
          <a:p>
            <a:pPr indent="0" lvl="0" marL="0" rtl="0" algn="l">
              <a:spcBef>
                <a:spcPts val="0"/>
              </a:spcBef>
              <a:spcAft>
                <a:spcPts val="0"/>
              </a:spcAft>
              <a:buNone/>
            </a:pPr>
            <a:r>
              <a:rPr lang="en" sz="1900">
                <a:latin typeface="Nunito"/>
                <a:ea typeface="Nunito"/>
                <a:cs typeface="Nunito"/>
                <a:sym typeface="Nunito"/>
              </a:rPr>
              <a:t>	{</a:t>
            </a:r>
            <a:endParaRPr sz="1900">
              <a:latin typeface="Nunito"/>
              <a:ea typeface="Nunito"/>
              <a:cs typeface="Nunito"/>
              <a:sym typeface="Nunito"/>
            </a:endParaRPr>
          </a:p>
          <a:p>
            <a:pPr indent="0" lvl="0" marL="0" rtl="0" algn="l">
              <a:spcBef>
                <a:spcPts val="0"/>
              </a:spcBef>
              <a:spcAft>
                <a:spcPts val="0"/>
              </a:spcAft>
              <a:buNone/>
            </a:pPr>
            <a:r>
              <a:rPr lang="en" sz="1900">
                <a:latin typeface="Nunito"/>
                <a:ea typeface="Nunito"/>
                <a:cs typeface="Nunito"/>
                <a:sym typeface="Nunito"/>
              </a:rPr>
              <a:t>		Demo C = new Demo();</a:t>
            </a:r>
            <a:endParaRPr sz="1900">
              <a:latin typeface="Nunito"/>
              <a:ea typeface="Nunito"/>
              <a:cs typeface="Nunito"/>
              <a:sym typeface="Nunito"/>
            </a:endParaRPr>
          </a:p>
          <a:p>
            <a:pPr indent="0" lvl="0" marL="0" rtl="0" algn="l">
              <a:spcBef>
                <a:spcPts val="0"/>
              </a:spcBef>
              <a:spcAft>
                <a:spcPts val="0"/>
              </a:spcAft>
              <a:buNone/>
            </a:pPr>
            <a:r>
              <a:t/>
            </a:r>
            <a:endParaRPr sz="1900">
              <a:latin typeface="Nunito"/>
              <a:ea typeface="Nunito"/>
              <a:cs typeface="Nunito"/>
              <a:sym typeface="Nunito"/>
            </a:endParaRPr>
          </a:p>
          <a:p>
            <a:pPr indent="0" lvl="0" marL="0" rtl="0" algn="l">
              <a:spcBef>
                <a:spcPts val="0"/>
              </a:spcBef>
              <a:spcAft>
                <a:spcPts val="0"/>
              </a:spcAft>
              <a:buNone/>
            </a:pPr>
            <a:r>
              <a:rPr lang="en" sz="1900">
                <a:latin typeface="Nunito"/>
                <a:ea typeface="Nunito"/>
                <a:cs typeface="Nunito"/>
                <a:sym typeface="Nunito"/>
              </a:rPr>
              <a:t>		Demo D = new Demo();</a:t>
            </a:r>
            <a:endParaRPr sz="1900">
              <a:latin typeface="Nunito"/>
              <a:ea typeface="Nunito"/>
              <a:cs typeface="Nunito"/>
              <a:sym typeface="Nunito"/>
            </a:endParaRPr>
          </a:p>
          <a:p>
            <a:pPr indent="0" lvl="0" marL="0" rtl="0" algn="l">
              <a:spcBef>
                <a:spcPts val="0"/>
              </a:spcBef>
              <a:spcAft>
                <a:spcPts val="0"/>
              </a:spcAft>
              <a:buNone/>
            </a:pPr>
            <a:r>
              <a:t/>
            </a:r>
            <a:endParaRPr sz="1900">
              <a:latin typeface="Nunito"/>
              <a:ea typeface="Nunito"/>
              <a:cs typeface="Nunito"/>
              <a:sym typeface="Nunito"/>
            </a:endParaRPr>
          </a:p>
          <a:p>
            <a:pPr indent="0" lvl="0" marL="0" rtl="0" algn="l">
              <a:spcBef>
                <a:spcPts val="0"/>
              </a:spcBef>
              <a:spcAft>
                <a:spcPts val="0"/>
              </a:spcAft>
              <a:buNone/>
            </a:pPr>
            <a:r>
              <a:rPr lang="en" sz="1900">
                <a:latin typeface="Nunito"/>
                <a:ea typeface="Nunito"/>
                <a:cs typeface="Nunito"/>
                <a:sym typeface="Nunito"/>
              </a:rPr>
              <a:t>		// updating value using primary reference</a:t>
            </a:r>
            <a:endParaRPr sz="1900">
              <a:latin typeface="Nunito"/>
              <a:ea typeface="Nunito"/>
              <a:cs typeface="Nunito"/>
              <a:sym typeface="Nunito"/>
            </a:endParaRPr>
          </a:p>
          <a:p>
            <a:pPr indent="0" lvl="0" marL="0" rtl="0" algn="l">
              <a:spcBef>
                <a:spcPts val="0"/>
              </a:spcBef>
              <a:spcAft>
                <a:spcPts val="0"/>
              </a:spcAft>
              <a:buNone/>
            </a:pPr>
            <a:r>
              <a:rPr lang="en" sz="1900">
                <a:latin typeface="Nunito"/>
                <a:ea typeface="Nunito"/>
                <a:cs typeface="Nunito"/>
                <a:sym typeface="Nunito"/>
              </a:rPr>
              <a:t>		// variable</a:t>
            </a:r>
            <a:endParaRPr sz="1900">
              <a:latin typeface="Nunito"/>
              <a:ea typeface="Nunito"/>
              <a:cs typeface="Nunito"/>
              <a:sym typeface="Nunito"/>
            </a:endParaRPr>
          </a:p>
          <a:p>
            <a:pPr indent="0" lvl="0" marL="0" rtl="0" algn="l">
              <a:spcBef>
                <a:spcPts val="0"/>
              </a:spcBef>
              <a:spcAft>
                <a:spcPts val="0"/>
              </a:spcAft>
              <a:buNone/>
            </a:pPr>
            <a:r>
              <a:rPr lang="en" sz="1900">
                <a:latin typeface="Nunito"/>
                <a:ea typeface="Nunito"/>
                <a:cs typeface="Nunito"/>
                <a:sym typeface="Nunito"/>
              </a:rPr>
              <a:t>		D.y = 55;</a:t>
            </a:r>
            <a:endParaRPr sz="1900">
              <a:latin typeface="Nunito"/>
              <a:ea typeface="Nunito"/>
              <a:cs typeface="Nunito"/>
              <a:sym typeface="Nunito"/>
            </a:endParaRPr>
          </a:p>
          <a:p>
            <a:pPr indent="0" lvl="0" marL="0" rtl="0" algn="l">
              <a:spcBef>
                <a:spcPts val="0"/>
              </a:spcBef>
              <a:spcAft>
                <a:spcPts val="0"/>
              </a:spcAft>
              <a:buNone/>
            </a:pPr>
            <a:r>
              <a:t/>
            </a:r>
            <a:endParaRPr sz="1900">
              <a:latin typeface="Nunito"/>
              <a:ea typeface="Nunito"/>
              <a:cs typeface="Nunito"/>
              <a:sym typeface="Nunito"/>
            </a:endParaRPr>
          </a:p>
          <a:p>
            <a:pPr indent="0" lvl="0" marL="0" rtl="0" algn="l">
              <a:spcBef>
                <a:spcPts val="0"/>
              </a:spcBef>
              <a:spcAft>
                <a:spcPts val="0"/>
              </a:spcAft>
              <a:buNone/>
            </a:pPr>
            <a:r>
              <a:rPr lang="en" sz="1900">
                <a:latin typeface="Nunito"/>
                <a:ea typeface="Nunito"/>
                <a:cs typeface="Nunito"/>
                <a:sym typeface="Nunito"/>
              </a:rPr>
              <a:t>		C.display(C, D); // POINT 1</a:t>
            </a:r>
            <a:endParaRPr sz="1900">
              <a:latin typeface="Nunito"/>
              <a:ea typeface="Nunito"/>
              <a:cs typeface="Nunito"/>
              <a:sym typeface="Nunito"/>
            </a:endParaRPr>
          </a:p>
          <a:p>
            <a:pPr indent="0" lvl="0" marL="0" rtl="0" algn="l">
              <a:spcBef>
                <a:spcPts val="0"/>
              </a:spcBef>
              <a:spcAft>
                <a:spcPts val="0"/>
              </a:spcAft>
              <a:buNone/>
            </a:pPr>
            <a:r>
              <a:t/>
            </a:r>
            <a:endParaRPr sz="1900">
              <a:latin typeface="Nunito"/>
              <a:ea typeface="Nunito"/>
              <a:cs typeface="Nunito"/>
              <a:sym typeface="Nunito"/>
            </a:endParaRPr>
          </a:p>
          <a:p>
            <a:pPr indent="0" lvl="0" marL="0" rtl="0" algn="l">
              <a:spcBef>
                <a:spcPts val="0"/>
              </a:spcBef>
              <a:spcAft>
                <a:spcPts val="0"/>
              </a:spcAft>
              <a:buNone/>
            </a:pPr>
            <a:r>
              <a:rPr lang="en" sz="1900">
                <a:latin typeface="Nunito"/>
                <a:ea typeface="Nunito"/>
                <a:cs typeface="Nunito"/>
                <a:sym typeface="Nunito"/>
              </a:rPr>
              <a:t>		D.display(C, D); // POINT 2</a:t>
            </a:r>
            <a:endParaRPr sz="1900">
              <a:latin typeface="Nunito"/>
              <a:ea typeface="Nunito"/>
              <a:cs typeface="Nunito"/>
              <a:sym typeface="Nunito"/>
            </a:endParaRPr>
          </a:p>
          <a:p>
            <a:pPr indent="0" lvl="0" marL="0" rtl="0" algn="l">
              <a:spcBef>
                <a:spcPts val="0"/>
              </a:spcBef>
              <a:spcAft>
                <a:spcPts val="0"/>
              </a:spcAft>
              <a:buNone/>
            </a:pPr>
            <a:r>
              <a:rPr lang="en" sz="1900">
                <a:latin typeface="Nunito"/>
                <a:ea typeface="Nunito"/>
                <a:cs typeface="Nunito"/>
                <a:sym typeface="Nunito"/>
              </a:rPr>
              <a:t>	}</a:t>
            </a:r>
            <a:endParaRPr sz="1900">
              <a:latin typeface="Nunito"/>
              <a:ea typeface="Nunito"/>
              <a:cs typeface="Nunito"/>
              <a:sym typeface="Nunito"/>
            </a:endParaRPr>
          </a:p>
          <a:p>
            <a:pPr indent="0" lvl="0" marL="0" rtl="0" algn="l">
              <a:spcBef>
                <a:spcPts val="0"/>
              </a:spcBef>
              <a:spcAft>
                <a:spcPts val="0"/>
              </a:spcAft>
              <a:buNone/>
            </a:pPr>
            <a:r>
              <a:rPr lang="en" sz="1900">
                <a:latin typeface="Nunito"/>
                <a:ea typeface="Nunito"/>
                <a:cs typeface="Nunito"/>
                <a:sym typeface="Nunito"/>
              </a:rPr>
              <a:t>}</a:t>
            </a:r>
            <a:endParaRPr sz="1900">
              <a:latin typeface="Nunito"/>
              <a:ea typeface="Nunito"/>
              <a:cs typeface="Nunito"/>
              <a:sym typeface="Nunito"/>
            </a:endParaRPr>
          </a:p>
          <a:p>
            <a:pPr indent="0" lvl="0" marL="0" rtl="0" algn="l">
              <a:spcBef>
                <a:spcPts val="0"/>
              </a:spcBef>
              <a:spcAft>
                <a:spcPts val="0"/>
              </a:spcAft>
              <a:buNone/>
            </a:pPr>
            <a:r>
              <a:t/>
            </a:r>
            <a:endParaRPr sz="1900">
              <a:latin typeface="Nunito"/>
              <a:ea typeface="Nunito"/>
              <a:cs typeface="Nunito"/>
              <a:sym typeface="Nunito"/>
            </a:endParaRPr>
          </a:p>
          <a:p>
            <a:pPr indent="0" lvl="0" marL="0" rtl="0" algn="l">
              <a:spcBef>
                <a:spcPts val="0"/>
              </a:spcBef>
              <a:spcAft>
                <a:spcPts val="0"/>
              </a:spcAft>
              <a:buNone/>
            </a:pPr>
            <a:r>
              <a:t/>
            </a:r>
            <a:endParaRPr sz="1900">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91" name="Google Shape;491;p4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2" name="Google Shape;492;p46"/>
          <p:cNvPicPr preferRelativeResize="0"/>
          <p:nvPr/>
        </p:nvPicPr>
        <p:blipFill>
          <a:blip r:embed="rId3">
            <a:alphaModFix/>
          </a:blip>
          <a:stretch>
            <a:fillRect/>
          </a:stretch>
        </p:blipFill>
        <p:spPr>
          <a:xfrm>
            <a:off x="844483" y="0"/>
            <a:ext cx="7455034"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98" name="Google Shape;498;p4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9" name="Google Shape;499;p47"/>
          <p:cNvPicPr preferRelativeResize="0"/>
          <p:nvPr/>
        </p:nvPicPr>
        <p:blipFill>
          <a:blip r:embed="rId3">
            <a:alphaModFix/>
          </a:blip>
          <a:stretch>
            <a:fillRect/>
          </a:stretch>
        </p:blipFill>
        <p:spPr>
          <a:xfrm>
            <a:off x="453552" y="0"/>
            <a:ext cx="8236896"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05" name="Google Shape;505;p4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6" name="Google Shape;506;p48"/>
          <p:cNvPicPr preferRelativeResize="0"/>
          <p:nvPr/>
        </p:nvPicPr>
        <p:blipFill>
          <a:blip r:embed="rId3">
            <a:alphaModFix/>
          </a:blip>
          <a:stretch>
            <a:fillRect/>
          </a:stretch>
        </p:blipFill>
        <p:spPr>
          <a:xfrm>
            <a:off x="0" y="1184739"/>
            <a:ext cx="9144000" cy="277402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12" name="Google Shape;512;p4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rgbClr val="273239"/>
                </a:solidFill>
                <a:highlight>
                  <a:srgbClr val="FFFFFF"/>
                </a:highlight>
              </a:rPr>
              <a:t>2. What if we swap the reference variables with the help of the Swap Method?</a:t>
            </a:r>
            <a:endParaRPr b="1" sz="1500">
              <a:solidFill>
                <a:srgbClr val="273239"/>
              </a:solidFill>
              <a:highlight>
                <a:srgbClr val="FFFFFF"/>
              </a:highlight>
            </a:endParaRPr>
          </a:p>
          <a:p>
            <a:pPr indent="0" lvl="0" marL="0" rtl="0" algn="just">
              <a:spcBef>
                <a:spcPts val="1200"/>
              </a:spcBef>
              <a:spcAft>
                <a:spcPts val="0"/>
              </a:spcAft>
              <a:buNone/>
            </a:pPr>
            <a:r>
              <a:rPr lang="en">
                <a:solidFill>
                  <a:srgbClr val="273239"/>
                </a:solidFill>
                <a:highlight>
                  <a:srgbClr val="FFFFFF"/>
                </a:highlight>
              </a:rPr>
              <a:t>The fact is if we try to swap the reference variable, then they just swap their Pointing element there is no effect on the address of reference variable and object(Instance) Space. Let’s Understand It with the help of an example:</a:t>
            </a:r>
            <a:endParaRPr>
              <a:solidFill>
                <a:srgbClr val="273239"/>
              </a:solidFill>
              <a:highlight>
                <a:srgbClr val="FFFFFF"/>
              </a:highlight>
            </a:endParaRPr>
          </a:p>
          <a:p>
            <a:pPr indent="0" lvl="0" marL="0" rtl="0" algn="l">
              <a:spcBef>
                <a:spcPts val="1200"/>
              </a:spcBef>
              <a:spcAft>
                <a:spcPts val="0"/>
              </a:spcAft>
              <a:buNone/>
            </a:pPr>
            <a:r>
              <a:t/>
            </a:r>
            <a:endParaRPr b="1" sz="1500">
              <a:solidFill>
                <a:srgbClr val="273239"/>
              </a:solidFill>
              <a:highlight>
                <a:srgbClr val="FFFFFF"/>
              </a:highlight>
            </a:endParaRPr>
          </a:p>
          <a:p>
            <a:pPr indent="0" lvl="0" marL="0" rtl="0" algn="l">
              <a:spcBef>
                <a:spcPts val="120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18" name="Google Shape;518;p5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9" name="Google Shape;519;p50"/>
          <p:cNvPicPr preferRelativeResize="0"/>
          <p:nvPr/>
        </p:nvPicPr>
        <p:blipFill>
          <a:blip r:embed="rId3">
            <a:alphaModFix/>
          </a:blip>
          <a:stretch>
            <a:fillRect/>
          </a:stretch>
        </p:blipFill>
        <p:spPr>
          <a:xfrm>
            <a:off x="964737" y="0"/>
            <a:ext cx="7214525"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25" name="Google Shape;525;p5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26" name="Google Shape;526;p51"/>
          <p:cNvPicPr preferRelativeResize="0"/>
          <p:nvPr/>
        </p:nvPicPr>
        <p:blipFill>
          <a:blip r:embed="rId3">
            <a:alphaModFix/>
          </a:blip>
          <a:stretch>
            <a:fillRect/>
          </a:stretch>
        </p:blipFill>
        <p:spPr>
          <a:xfrm>
            <a:off x="386283" y="0"/>
            <a:ext cx="8371434"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Java class?</a:t>
            </a:r>
            <a:endParaRPr/>
          </a:p>
        </p:txBody>
      </p:sp>
      <p:sp>
        <p:nvSpPr>
          <p:cNvPr id="296" name="Google Shape;296;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fontScale="92500" lnSpcReduction="10000"/>
          </a:bodyPr>
          <a:lstStyle/>
          <a:p>
            <a:pPr indent="0" lvl="0" marL="0" rtl="0" algn="l">
              <a:lnSpc>
                <a:spcPct val="166666"/>
              </a:lnSpc>
              <a:spcBef>
                <a:spcPts val="0"/>
              </a:spcBef>
              <a:spcAft>
                <a:spcPts val="0"/>
              </a:spcAft>
              <a:buNone/>
            </a:pPr>
            <a:r>
              <a:rPr lang="en" sz="1350">
                <a:solidFill>
                  <a:srgbClr val="000000"/>
                </a:solidFill>
                <a:highlight>
                  <a:srgbClr val="F9FAFC"/>
                </a:highlight>
                <a:latin typeface="Arial"/>
                <a:ea typeface="Arial"/>
                <a:cs typeface="Arial"/>
                <a:sym typeface="Arial"/>
              </a:rPr>
              <a:t>A class is a </a:t>
            </a:r>
            <a:r>
              <a:rPr b="1" lang="en" sz="1350">
                <a:solidFill>
                  <a:srgbClr val="000000"/>
                </a:solidFill>
                <a:highlight>
                  <a:srgbClr val="F9FAFC"/>
                </a:highlight>
                <a:latin typeface="Arial"/>
                <a:ea typeface="Arial"/>
                <a:cs typeface="Arial"/>
                <a:sym typeface="Arial"/>
              </a:rPr>
              <a:t>blueprint </a:t>
            </a:r>
            <a:r>
              <a:rPr lang="en" sz="1350">
                <a:solidFill>
                  <a:srgbClr val="000000"/>
                </a:solidFill>
                <a:highlight>
                  <a:srgbClr val="F9FAFC"/>
                </a:highlight>
                <a:latin typeface="Arial"/>
                <a:ea typeface="Arial"/>
                <a:cs typeface="Arial"/>
                <a:sym typeface="Arial"/>
              </a:rPr>
              <a:t>for the object. Before we create an object, we first need to define the class.</a:t>
            </a:r>
            <a:endParaRPr sz="1350">
              <a:solidFill>
                <a:srgbClr val="000000"/>
              </a:solidFill>
              <a:highlight>
                <a:srgbClr val="F9FAFC"/>
              </a:highlight>
              <a:latin typeface="Arial"/>
              <a:ea typeface="Arial"/>
              <a:cs typeface="Arial"/>
              <a:sym typeface="Arial"/>
            </a:endParaRPr>
          </a:p>
          <a:p>
            <a:pPr indent="0" lvl="0" marL="0" rtl="0" algn="l">
              <a:lnSpc>
                <a:spcPct val="166666"/>
              </a:lnSpc>
              <a:spcBef>
                <a:spcPts val="1200"/>
              </a:spcBef>
              <a:spcAft>
                <a:spcPts val="0"/>
              </a:spcAft>
              <a:buNone/>
            </a:pPr>
            <a:r>
              <a:rPr lang="en" sz="1350">
                <a:solidFill>
                  <a:srgbClr val="000000"/>
                </a:solidFill>
                <a:highlight>
                  <a:srgbClr val="F9FAFC"/>
                </a:highlight>
                <a:latin typeface="Arial"/>
                <a:ea typeface="Arial"/>
                <a:cs typeface="Arial"/>
                <a:sym typeface="Arial"/>
              </a:rPr>
              <a:t>We can think of the class as a sketch (prototype) of a house. It contains all the details about the floors, doors, windows, etc. Based on these descriptions we build the house. House is the object.</a:t>
            </a:r>
            <a:endParaRPr sz="1350">
              <a:solidFill>
                <a:srgbClr val="000000"/>
              </a:solidFill>
              <a:highlight>
                <a:srgbClr val="F9FAFC"/>
              </a:highlight>
              <a:latin typeface="Arial"/>
              <a:ea typeface="Arial"/>
              <a:cs typeface="Arial"/>
              <a:sym typeface="Arial"/>
            </a:endParaRPr>
          </a:p>
          <a:p>
            <a:pPr indent="0" lvl="0" marL="0" rtl="0" algn="l">
              <a:lnSpc>
                <a:spcPct val="166666"/>
              </a:lnSpc>
              <a:spcBef>
                <a:spcPts val="1200"/>
              </a:spcBef>
              <a:spcAft>
                <a:spcPts val="0"/>
              </a:spcAft>
              <a:buNone/>
            </a:pPr>
            <a:r>
              <a:rPr lang="en" sz="1350">
                <a:solidFill>
                  <a:srgbClr val="000000"/>
                </a:solidFill>
                <a:highlight>
                  <a:srgbClr val="F9FAFC"/>
                </a:highlight>
                <a:latin typeface="Arial"/>
                <a:ea typeface="Arial"/>
                <a:cs typeface="Arial"/>
                <a:sym typeface="Arial"/>
              </a:rPr>
              <a:t>Since many houses can be made from the same description, we can create many objects from a class.</a:t>
            </a:r>
            <a:endParaRPr sz="1350">
              <a:solidFill>
                <a:srgbClr val="000000"/>
              </a:solidFill>
              <a:highlight>
                <a:srgbClr val="F9FAFC"/>
              </a:highlight>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32" name="Google Shape;532;p5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228600" marR="228600" rtl="0" algn="just">
              <a:spcBef>
                <a:spcPts val="800"/>
              </a:spcBef>
              <a:spcAft>
                <a:spcPts val="0"/>
              </a:spcAft>
              <a:buNone/>
            </a:pPr>
            <a:r>
              <a:rPr b="1" i="1" lang="en">
                <a:solidFill>
                  <a:srgbClr val="273239"/>
                </a:solidFill>
              </a:rPr>
              <a:t> Note: </a:t>
            </a:r>
            <a:r>
              <a:rPr i="1" lang="en">
                <a:solidFill>
                  <a:srgbClr val="273239"/>
                </a:solidFill>
              </a:rPr>
              <a:t>There is no swapping between Variables, They only change their References.</a:t>
            </a:r>
            <a:endParaRPr i="1">
              <a:solidFill>
                <a:srgbClr val="273239"/>
              </a:solidFill>
            </a:endParaRPr>
          </a:p>
          <a:p>
            <a:pPr indent="0" lvl="0" marL="228600" marR="228600" rtl="0" algn="l">
              <a:spcBef>
                <a:spcPts val="2600"/>
              </a:spcBef>
              <a:spcAft>
                <a:spcPts val="0"/>
              </a:spcAft>
              <a:buNone/>
            </a:pPr>
            <a:r>
              <a:t/>
            </a:r>
            <a:endParaRPr i="1">
              <a:solidFill>
                <a:srgbClr val="273239"/>
              </a:solidFill>
            </a:endParaRPr>
          </a:p>
          <a:p>
            <a:pPr indent="0" lvl="0" marL="0" rtl="0" algn="l">
              <a:spcBef>
                <a:spcPts val="1800"/>
              </a:spcBef>
              <a:spcAft>
                <a:spcPts val="1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38" name="Google Shape;538;p5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9" name="Google Shape;539;p53"/>
          <p:cNvPicPr preferRelativeResize="0"/>
          <p:nvPr/>
        </p:nvPicPr>
        <p:blipFill>
          <a:blip r:embed="rId3">
            <a:alphaModFix/>
          </a:blip>
          <a:stretch>
            <a:fillRect/>
          </a:stretch>
        </p:blipFill>
        <p:spPr>
          <a:xfrm>
            <a:off x="404550" y="0"/>
            <a:ext cx="8334900"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45" name="Google Shape;545;p5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6" name="Google Shape;546;p54"/>
          <p:cNvPicPr preferRelativeResize="0"/>
          <p:nvPr/>
        </p:nvPicPr>
        <p:blipFill>
          <a:blip r:embed="rId3">
            <a:alphaModFix/>
          </a:blip>
          <a:stretch>
            <a:fillRect/>
          </a:stretch>
        </p:blipFill>
        <p:spPr>
          <a:xfrm>
            <a:off x="1309717" y="0"/>
            <a:ext cx="6524564" cy="51434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52" name="Google Shape;552;p5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53" name="Google Shape;553;p55"/>
          <p:cNvPicPr preferRelativeResize="0"/>
          <p:nvPr/>
        </p:nvPicPr>
        <p:blipFill>
          <a:blip r:embed="rId3">
            <a:alphaModFix/>
          </a:blip>
          <a:stretch>
            <a:fillRect/>
          </a:stretch>
        </p:blipFill>
        <p:spPr>
          <a:xfrm>
            <a:off x="0" y="1733483"/>
            <a:ext cx="9144000" cy="167653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59" name="Google Shape;559;p5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a:solidFill>
                  <a:srgbClr val="273239"/>
                </a:solidFill>
                <a:highlight>
                  <a:srgbClr val="FFFFFF"/>
                </a:highlight>
              </a:rPr>
              <a:t>4.</a:t>
            </a:r>
            <a:r>
              <a:rPr lang="en">
                <a:solidFill>
                  <a:srgbClr val="273239"/>
                </a:solidFill>
                <a:highlight>
                  <a:srgbClr val="FFFFFF"/>
                </a:highlight>
              </a:rPr>
              <a:t> </a:t>
            </a:r>
            <a:r>
              <a:rPr b="1" lang="en">
                <a:solidFill>
                  <a:srgbClr val="273239"/>
                </a:solidFill>
                <a:highlight>
                  <a:srgbClr val="FFFFFF"/>
                </a:highlight>
              </a:rPr>
              <a:t>this and super keywords are also Pointing Elements.</a:t>
            </a:r>
            <a:endParaRPr b="1">
              <a:solidFill>
                <a:srgbClr val="273239"/>
              </a:solidFill>
              <a:highlight>
                <a:srgbClr val="FFFFFF"/>
              </a:highlight>
            </a:endParaRPr>
          </a:p>
          <a:p>
            <a:pPr indent="0" lvl="0" marL="0" rtl="0" algn="l">
              <a:spcBef>
                <a:spcPts val="80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560" name="Google Shape;560;p56"/>
          <p:cNvPicPr preferRelativeResize="0"/>
          <p:nvPr/>
        </p:nvPicPr>
        <p:blipFill>
          <a:blip r:embed="rId3">
            <a:alphaModFix/>
          </a:blip>
          <a:stretch>
            <a:fillRect/>
          </a:stretch>
        </p:blipFill>
        <p:spPr>
          <a:xfrm>
            <a:off x="152400" y="422446"/>
            <a:ext cx="9143999" cy="460340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66" name="Google Shape;566;p5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7" name="Google Shape;567;p57"/>
          <p:cNvPicPr preferRelativeResize="0"/>
          <p:nvPr/>
        </p:nvPicPr>
        <p:blipFill>
          <a:blip r:embed="rId3">
            <a:alphaModFix/>
          </a:blip>
          <a:stretch>
            <a:fillRect/>
          </a:stretch>
        </p:blipFill>
        <p:spPr>
          <a:xfrm>
            <a:off x="0" y="210687"/>
            <a:ext cx="9144000" cy="4722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73" name="Google Shape;573;p5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74" name="Google Shape;574;p58"/>
          <p:cNvPicPr preferRelativeResize="0"/>
          <p:nvPr/>
        </p:nvPicPr>
        <p:blipFill>
          <a:blip r:embed="rId3">
            <a:alphaModFix/>
          </a:blip>
          <a:stretch>
            <a:fillRect/>
          </a:stretch>
        </p:blipFill>
        <p:spPr>
          <a:xfrm>
            <a:off x="0" y="268"/>
            <a:ext cx="9143999" cy="514296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80" name="Google Shape;580;p5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1" name="Google Shape;581;p59"/>
          <p:cNvPicPr preferRelativeResize="0"/>
          <p:nvPr/>
        </p:nvPicPr>
        <p:blipFill>
          <a:blip r:embed="rId3">
            <a:alphaModFix/>
          </a:blip>
          <a:stretch>
            <a:fillRect/>
          </a:stretch>
        </p:blipFill>
        <p:spPr>
          <a:xfrm>
            <a:off x="571959" y="0"/>
            <a:ext cx="8000083"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87" name="Google Shape;587;p6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8" name="Google Shape;588;p60"/>
          <p:cNvPicPr preferRelativeResize="0"/>
          <p:nvPr/>
        </p:nvPicPr>
        <p:blipFill>
          <a:blip r:embed="rId3">
            <a:alphaModFix/>
          </a:blip>
          <a:stretch>
            <a:fillRect/>
          </a:stretch>
        </p:blipFill>
        <p:spPr>
          <a:xfrm>
            <a:off x="0" y="410784"/>
            <a:ext cx="9144000" cy="432193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94" name="Google Shape;594;p6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Read: </a:t>
            </a:r>
            <a:r>
              <a:rPr lang="en" u="sng">
                <a:solidFill>
                  <a:schemeClr val="hlink"/>
                </a:solidFill>
                <a:hlinkClick r:id="rId3"/>
              </a:rPr>
              <a:t>https://java-programming.mooc.fi/part-5/4-objects-and-references</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7"/>
          <p:cNvSpPr txBox="1"/>
          <p:nvPr>
            <p:ph type="title"/>
          </p:nvPr>
        </p:nvSpPr>
        <p:spPr>
          <a:xfrm>
            <a:off x="-60800" y="0"/>
            <a:ext cx="7030500" cy="476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a class in Java</a:t>
            </a:r>
            <a:endParaRPr/>
          </a:p>
        </p:txBody>
      </p:sp>
      <p:sp>
        <p:nvSpPr>
          <p:cNvPr id="302" name="Google Shape;302;p1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3" name="Google Shape;303;p17"/>
          <p:cNvPicPr preferRelativeResize="0"/>
          <p:nvPr/>
        </p:nvPicPr>
        <p:blipFill>
          <a:blip r:embed="rId3">
            <a:alphaModFix/>
          </a:blip>
          <a:stretch>
            <a:fillRect/>
          </a:stretch>
        </p:blipFill>
        <p:spPr>
          <a:xfrm>
            <a:off x="995550" y="476699"/>
            <a:ext cx="5974151" cy="45669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Java Constructors</a:t>
            </a:r>
            <a:endParaRPr/>
          </a:p>
        </p:txBody>
      </p:sp>
      <p:sp>
        <p:nvSpPr>
          <p:cNvPr id="600" name="Google Shape;600;p62"/>
          <p:cNvSpPr txBox="1"/>
          <p:nvPr>
            <p:ph idx="1" type="body"/>
          </p:nvPr>
        </p:nvSpPr>
        <p:spPr>
          <a:xfrm>
            <a:off x="1303800" y="1190350"/>
            <a:ext cx="7030500" cy="3341100"/>
          </a:xfrm>
          <a:prstGeom prst="rect">
            <a:avLst/>
          </a:prstGeom>
        </p:spPr>
        <p:txBody>
          <a:bodyPr anchorCtr="0" anchor="t" bIns="91425" lIns="91425" spcFirstLastPara="1" rIns="91425" wrap="square" tIns="91425">
            <a:noAutofit/>
          </a:bodyPr>
          <a:lstStyle/>
          <a:p>
            <a:pPr indent="0" lvl="0" marL="0" rtl="0" algn="just">
              <a:lnSpc>
                <a:spcPct val="162500"/>
              </a:lnSpc>
              <a:spcBef>
                <a:spcPts val="0"/>
              </a:spcBef>
              <a:spcAft>
                <a:spcPts val="0"/>
              </a:spcAft>
              <a:buNone/>
            </a:pPr>
            <a:r>
              <a:rPr lang="en" sz="1200">
                <a:solidFill>
                  <a:srgbClr val="51565E"/>
                </a:solidFill>
                <a:highlight>
                  <a:srgbClr val="FFFFFF"/>
                </a:highlight>
                <a:latin typeface="Roboto"/>
                <a:ea typeface="Roboto"/>
                <a:cs typeface="Roboto"/>
                <a:sym typeface="Roboto"/>
              </a:rPr>
              <a:t>A constructor in </a:t>
            </a:r>
            <a:r>
              <a:rPr lang="en" sz="1200">
                <a:solidFill>
                  <a:srgbClr val="1179EF"/>
                </a:solidFill>
                <a:highlight>
                  <a:srgbClr val="FFFFFF"/>
                </a:highlight>
                <a:uFill>
                  <a:noFill/>
                </a:uFill>
                <a:latin typeface="Roboto"/>
                <a:ea typeface="Roboto"/>
                <a:cs typeface="Roboto"/>
                <a:sym typeface="Roboto"/>
                <a:hlinkClick r:id="rId3">
                  <a:extLst>
                    <a:ext uri="{A12FA001-AC4F-418D-AE19-62706E023703}">
                      <ahyp:hlinkClr val="tx"/>
                    </a:ext>
                  </a:extLst>
                </a:hlinkClick>
              </a:rPr>
              <a:t>Java Programming</a:t>
            </a:r>
            <a:r>
              <a:rPr lang="en" sz="1200">
                <a:solidFill>
                  <a:srgbClr val="51565E"/>
                </a:solidFill>
                <a:highlight>
                  <a:srgbClr val="FFFFFF"/>
                </a:highlight>
                <a:latin typeface="Roboto"/>
                <a:ea typeface="Roboto"/>
                <a:cs typeface="Roboto"/>
                <a:sym typeface="Roboto"/>
              </a:rPr>
              <a:t> is a block of code that initializes (constructs) the state and value during object creation. It is called every time an object with the help of a new opertor. Even if you haven’t specified any constructor in the code, the </a:t>
            </a:r>
            <a:r>
              <a:rPr lang="en" sz="1200">
                <a:solidFill>
                  <a:srgbClr val="1179EF"/>
                </a:solidFill>
                <a:highlight>
                  <a:srgbClr val="FFFFFF"/>
                </a:highlight>
                <a:uFill>
                  <a:noFill/>
                </a:uFill>
                <a:latin typeface="Roboto"/>
                <a:ea typeface="Roboto"/>
                <a:cs typeface="Roboto"/>
                <a:sym typeface="Roboto"/>
                <a:hlinkClick r:id="rId4">
                  <a:extLst>
                    <a:ext uri="{A12FA001-AC4F-418D-AE19-62706E023703}">
                      <ahyp:hlinkClr val="tx"/>
                    </a:ext>
                  </a:extLst>
                </a:hlinkClick>
              </a:rPr>
              <a:t>Java</a:t>
            </a:r>
            <a:r>
              <a:rPr lang="en" sz="1200">
                <a:solidFill>
                  <a:srgbClr val="51565E"/>
                </a:solidFill>
                <a:highlight>
                  <a:srgbClr val="FFFFFF"/>
                </a:highlight>
                <a:latin typeface="Roboto"/>
                <a:ea typeface="Roboto"/>
                <a:cs typeface="Roboto"/>
                <a:sym typeface="Roboto"/>
              </a:rPr>
              <a:t> compiler calls a default constructor. The default constructor is used to assign default states and values, such as 0, null, etc., to the object. The general syntax of a constructor is:</a:t>
            </a:r>
            <a:endParaRPr sz="1200">
              <a:solidFill>
                <a:srgbClr val="51565E"/>
              </a:solidFill>
              <a:highlight>
                <a:srgbClr val="FFFFFF"/>
              </a:highlight>
              <a:latin typeface="Roboto"/>
              <a:ea typeface="Roboto"/>
              <a:cs typeface="Roboto"/>
              <a:sym typeface="Roboto"/>
            </a:endParaRPr>
          </a:p>
          <a:p>
            <a:pPr indent="0" lvl="0" marL="0" rtl="0" algn="l">
              <a:lnSpc>
                <a:spcPct val="162500"/>
              </a:lnSpc>
              <a:spcBef>
                <a:spcPts val="2000"/>
              </a:spcBef>
              <a:spcAft>
                <a:spcPts val="0"/>
              </a:spcAft>
              <a:buNone/>
            </a:pPr>
            <a:r>
              <a:rPr lang="en" sz="1200">
                <a:solidFill>
                  <a:srgbClr val="51565E"/>
                </a:solidFill>
                <a:highlight>
                  <a:srgbClr val="FFFFFF"/>
                </a:highlight>
                <a:latin typeface="Roboto"/>
                <a:ea typeface="Roboto"/>
                <a:cs typeface="Roboto"/>
                <a:sym typeface="Roboto"/>
              </a:rPr>
              <a:t>cla</a:t>
            </a:r>
            <a:r>
              <a:rPr lang="en" sz="1200">
                <a:solidFill>
                  <a:srgbClr val="51565E"/>
                </a:solidFill>
                <a:highlight>
                  <a:srgbClr val="FFFFFF"/>
                </a:highlight>
                <a:latin typeface="Roboto"/>
                <a:ea typeface="Roboto"/>
                <a:cs typeface="Roboto"/>
                <a:sym typeface="Roboto"/>
              </a:rPr>
              <a:t>s</a:t>
            </a:r>
            <a:r>
              <a:rPr lang="en" sz="1200">
                <a:solidFill>
                  <a:srgbClr val="51565E"/>
                </a:solidFill>
                <a:highlight>
                  <a:srgbClr val="FFFFFF"/>
                </a:highlight>
                <a:latin typeface="Roboto"/>
                <a:ea typeface="Roboto"/>
                <a:cs typeface="Roboto"/>
                <a:sym typeface="Roboto"/>
              </a:rPr>
              <a:t>s ClassName{</a:t>
            </a:r>
            <a:endParaRPr sz="1200">
              <a:solidFill>
                <a:srgbClr val="51565E"/>
              </a:solidFill>
              <a:highlight>
                <a:srgbClr val="FFFFFF"/>
              </a:highlight>
              <a:latin typeface="Roboto"/>
              <a:ea typeface="Roboto"/>
              <a:cs typeface="Roboto"/>
              <a:sym typeface="Roboto"/>
            </a:endParaRPr>
          </a:p>
          <a:p>
            <a:pPr indent="0" lvl="0" marL="0" rtl="0" algn="l">
              <a:lnSpc>
                <a:spcPct val="162500"/>
              </a:lnSpc>
              <a:spcBef>
                <a:spcPts val="0"/>
              </a:spcBef>
              <a:spcAft>
                <a:spcPts val="0"/>
              </a:spcAft>
              <a:buNone/>
            </a:pPr>
            <a:r>
              <a:rPr lang="en" sz="1200">
                <a:solidFill>
                  <a:srgbClr val="51565E"/>
                </a:solidFill>
                <a:highlight>
                  <a:srgbClr val="FFFFFF"/>
                </a:highlight>
                <a:latin typeface="Roboto"/>
                <a:ea typeface="Roboto"/>
                <a:cs typeface="Roboto"/>
                <a:sym typeface="Roboto"/>
              </a:rPr>
              <a:t>ClassName(){ //creating a constructor</a:t>
            </a:r>
            <a:endParaRPr sz="1200">
              <a:solidFill>
                <a:srgbClr val="51565E"/>
              </a:solidFill>
              <a:highlight>
                <a:srgbClr val="FFFFFF"/>
              </a:highlight>
              <a:latin typeface="Roboto"/>
              <a:ea typeface="Roboto"/>
              <a:cs typeface="Roboto"/>
              <a:sym typeface="Roboto"/>
            </a:endParaRPr>
          </a:p>
          <a:p>
            <a:pPr indent="0" lvl="0" marL="0" rtl="0" algn="l">
              <a:lnSpc>
                <a:spcPct val="162500"/>
              </a:lnSpc>
              <a:spcBef>
                <a:spcPts val="0"/>
              </a:spcBef>
              <a:spcAft>
                <a:spcPts val="0"/>
              </a:spcAft>
              <a:buNone/>
            </a:pPr>
            <a:r>
              <a:rPr lang="en" sz="1200">
                <a:solidFill>
                  <a:srgbClr val="51565E"/>
                </a:solidFill>
                <a:highlight>
                  <a:srgbClr val="FFFFFF"/>
                </a:highlight>
                <a:latin typeface="Roboto"/>
                <a:ea typeface="Roboto"/>
                <a:cs typeface="Roboto"/>
                <a:sym typeface="Roboto"/>
              </a:rPr>
              <a:t>}</a:t>
            </a:r>
            <a:endParaRPr sz="1200">
              <a:solidFill>
                <a:srgbClr val="51565E"/>
              </a:solidFill>
              <a:highlight>
                <a:srgbClr val="FFFFFF"/>
              </a:highlight>
              <a:latin typeface="Roboto"/>
              <a:ea typeface="Roboto"/>
              <a:cs typeface="Roboto"/>
              <a:sym typeface="Roboto"/>
            </a:endParaRPr>
          </a:p>
          <a:p>
            <a:pPr indent="0" lvl="0" marL="0" rtl="0" algn="l">
              <a:lnSpc>
                <a:spcPct val="162500"/>
              </a:lnSpc>
              <a:spcBef>
                <a:spcPts val="0"/>
              </a:spcBef>
              <a:spcAft>
                <a:spcPts val="0"/>
              </a:spcAft>
              <a:buNone/>
            </a:pPr>
            <a:r>
              <a:rPr lang="en" sz="1200">
                <a:solidFill>
                  <a:srgbClr val="51565E"/>
                </a:solidFill>
                <a:highlight>
                  <a:srgbClr val="FFFFFF"/>
                </a:highlight>
                <a:latin typeface="Roboto"/>
                <a:ea typeface="Roboto"/>
                <a:cs typeface="Roboto"/>
                <a:sym typeface="Roboto"/>
              </a:rPr>
              <a:t>}</a:t>
            </a:r>
            <a:endParaRPr sz="1200">
              <a:solidFill>
                <a:srgbClr val="51565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just">
              <a:lnSpc>
                <a:spcPct val="162500"/>
              </a:lnSpc>
              <a:spcBef>
                <a:spcPts val="0"/>
              </a:spcBef>
              <a:spcAft>
                <a:spcPts val="0"/>
              </a:spcAft>
              <a:buNone/>
            </a:pPr>
            <a:r>
              <a:t/>
            </a:r>
            <a:endParaRPr sz="1200">
              <a:solidFill>
                <a:srgbClr val="51565E"/>
              </a:solidFill>
              <a:highlight>
                <a:srgbClr val="FFFFFF"/>
              </a:highlight>
              <a:latin typeface="Roboto"/>
              <a:ea typeface="Roboto"/>
              <a:cs typeface="Roboto"/>
              <a:sym typeface="Roboto"/>
            </a:endParaRPr>
          </a:p>
          <a:p>
            <a:pPr indent="0" lvl="0" marL="0" rtl="0" algn="just">
              <a:spcBef>
                <a:spcPts val="2000"/>
              </a:spcBef>
              <a:spcAft>
                <a:spcPts val="0"/>
              </a:spcAft>
              <a:buNone/>
            </a:pPr>
            <a:r>
              <a:t/>
            </a:r>
            <a:endParaRPr sz="1100">
              <a:solidFill>
                <a:srgbClr val="000000"/>
              </a:solidFill>
              <a:latin typeface="Arial"/>
              <a:ea typeface="Arial"/>
              <a:cs typeface="Arial"/>
              <a:sym typeface="Arial"/>
            </a:endParaRPr>
          </a:p>
          <a:p>
            <a:pPr indent="0" lvl="0" marL="0" rtl="0" algn="just">
              <a:lnSpc>
                <a:spcPct val="95000"/>
              </a:lnSpc>
              <a:spcBef>
                <a:spcPts val="0"/>
              </a:spcBef>
              <a:spcAft>
                <a:spcPts val="1200"/>
              </a:spcAft>
              <a:buSzPts val="770"/>
              <a:buNone/>
            </a:pPr>
            <a:r>
              <a:t/>
            </a:r>
            <a:endParaRPr sz="1355">
              <a:solidFill>
                <a:srgbClr val="0A0A23"/>
              </a:solidFill>
              <a:highlight>
                <a:srgbClr val="FFFFFF"/>
              </a:highlight>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3"/>
          <p:cNvSpPr txBox="1"/>
          <p:nvPr>
            <p:ph idx="1" type="body"/>
          </p:nvPr>
        </p:nvSpPr>
        <p:spPr>
          <a:xfrm>
            <a:off x="1303800" y="1662725"/>
            <a:ext cx="7030500" cy="2868900"/>
          </a:xfrm>
          <a:prstGeom prst="rect">
            <a:avLst/>
          </a:prstGeom>
        </p:spPr>
        <p:txBody>
          <a:bodyPr anchorCtr="0" anchor="t" bIns="91425" lIns="91425" spcFirstLastPara="1" rIns="91425" wrap="square" tIns="91425">
            <a:normAutofit lnSpcReduction="10000"/>
          </a:bodyPr>
          <a:lstStyle/>
          <a:p>
            <a:pPr indent="0" lvl="0" marL="0" rtl="0" algn="just">
              <a:lnSpc>
                <a:spcPct val="162500"/>
              </a:lnSpc>
              <a:spcBef>
                <a:spcPts val="0"/>
              </a:spcBef>
              <a:spcAft>
                <a:spcPts val="0"/>
              </a:spcAft>
              <a:buNone/>
            </a:pPr>
            <a:r>
              <a:rPr lang="en" sz="1200">
                <a:solidFill>
                  <a:srgbClr val="51565E"/>
                </a:solidFill>
                <a:highlight>
                  <a:srgbClr val="FFFFFF"/>
                </a:highlight>
                <a:latin typeface="Roboto"/>
                <a:ea typeface="Roboto"/>
                <a:cs typeface="Roboto"/>
                <a:sym typeface="Roboto"/>
              </a:rPr>
              <a:t>Apart from initialization, a constructor in Java can also perform other tasks, such as calling a method, creating objects, and starting a thread. There is also a separate Constructor class in Java used to get a constructor’s internal information.</a:t>
            </a:r>
            <a:endParaRPr sz="1200">
              <a:solidFill>
                <a:srgbClr val="51565E"/>
              </a:solidFill>
              <a:highlight>
                <a:srgbClr val="FFFFFF"/>
              </a:highlight>
              <a:latin typeface="Roboto"/>
              <a:ea typeface="Roboto"/>
              <a:cs typeface="Roboto"/>
              <a:sym typeface="Roboto"/>
            </a:endParaRPr>
          </a:p>
          <a:p>
            <a:pPr indent="0" lvl="0" marL="0" rtl="0" algn="just">
              <a:lnSpc>
                <a:spcPct val="162500"/>
              </a:lnSpc>
              <a:spcBef>
                <a:spcPts val="2000"/>
              </a:spcBef>
              <a:spcAft>
                <a:spcPts val="0"/>
              </a:spcAft>
              <a:buNone/>
            </a:pPr>
            <a:r>
              <a:rPr lang="en" sz="1200">
                <a:solidFill>
                  <a:srgbClr val="51565E"/>
                </a:solidFill>
                <a:highlight>
                  <a:srgbClr val="FFFFFF"/>
                </a:highlight>
                <a:latin typeface="Roboto"/>
                <a:ea typeface="Roboto"/>
                <a:cs typeface="Roboto"/>
                <a:sym typeface="Roboto"/>
              </a:rPr>
              <a:t>A constructor is syntactically similar to a </a:t>
            </a:r>
            <a:r>
              <a:rPr lang="en" sz="1200">
                <a:solidFill>
                  <a:srgbClr val="1179EF"/>
                </a:solidFill>
                <a:highlight>
                  <a:srgbClr val="FFFFFF"/>
                </a:highlight>
                <a:uFill>
                  <a:noFill/>
                </a:uFill>
                <a:latin typeface="Roboto"/>
                <a:ea typeface="Roboto"/>
                <a:cs typeface="Roboto"/>
                <a:sym typeface="Roboto"/>
                <a:hlinkClick r:id="rId3">
                  <a:extLst>
                    <a:ext uri="{A12FA001-AC4F-418D-AE19-62706E023703}">
                      <ahyp:hlinkClr val="tx"/>
                    </a:ext>
                  </a:extLst>
                </a:hlinkClick>
              </a:rPr>
              <a:t>method</a:t>
            </a:r>
            <a:r>
              <a:rPr lang="en" sz="1200">
                <a:solidFill>
                  <a:srgbClr val="51565E"/>
                </a:solidFill>
                <a:highlight>
                  <a:srgbClr val="FFFFFF"/>
                </a:highlight>
                <a:latin typeface="Roboto"/>
                <a:ea typeface="Roboto"/>
                <a:cs typeface="Roboto"/>
                <a:sym typeface="Roboto"/>
              </a:rPr>
              <a:t>, but there are several differences between the two. Firstly, although it returns the current class instance, a constructor does not have any explicit return type. Secondly, it is invoked implicitly, whereas a method is not. However, similar to a method, there are a few rules for creating a constructor in Java.</a:t>
            </a:r>
            <a:endParaRPr sz="1200">
              <a:solidFill>
                <a:srgbClr val="51565E"/>
              </a:solidFill>
              <a:highlight>
                <a:srgbClr val="FFFFFF"/>
              </a:highlight>
              <a:latin typeface="Roboto"/>
              <a:ea typeface="Roboto"/>
              <a:cs typeface="Roboto"/>
              <a:sym typeface="Roboto"/>
            </a:endParaRPr>
          </a:p>
          <a:p>
            <a:pPr indent="0" lvl="0" marL="0" rtl="0" algn="just">
              <a:spcBef>
                <a:spcPts val="2000"/>
              </a:spcBef>
              <a:spcAft>
                <a:spcPts val="12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41666"/>
              </a:lnSpc>
              <a:spcBef>
                <a:spcPts val="4800"/>
              </a:spcBef>
              <a:spcAft>
                <a:spcPts val="0"/>
              </a:spcAft>
              <a:buNone/>
            </a:pPr>
            <a:r>
              <a:rPr lang="en" sz="1800">
                <a:solidFill>
                  <a:srgbClr val="272C37"/>
                </a:solidFill>
                <a:highlight>
                  <a:srgbClr val="FFFFFF"/>
                </a:highlight>
                <a:latin typeface="Roboto"/>
                <a:ea typeface="Roboto"/>
                <a:cs typeface="Roboto"/>
                <a:sym typeface="Roboto"/>
              </a:rPr>
              <a:t>What Are the Rules for Creating Constructors in Java?</a:t>
            </a:r>
            <a:endParaRPr sz="1800">
              <a:solidFill>
                <a:srgbClr val="272C37"/>
              </a:solidFill>
              <a:highlight>
                <a:srgbClr val="FFFFFF"/>
              </a:highlight>
              <a:latin typeface="Roboto"/>
              <a:ea typeface="Roboto"/>
              <a:cs typeface="Roboto"/>
              <a:sym typeface="Roboto"/>
            </a:endParaRPr>
          </a:p>
          <a:p>
            <a:pPr indent="0" lvl="0" marL="0" rtl="0" algn="l">
              <a:lnSpc>
                <a:spcPct val="115000"/>
              </a:lnSpc>
              <a:spcBef>
                <a:spcPts val="2400"/>
              </a:spcBef>
              <a:spcAft>
                <a:spcPts val="0"/>
              </a:spcAft>
              <a:buNone/>
            </a:pPr>
            <a:r>
              <a:t/>
            </a:r>
            <a:endParaRPr b="0"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11" name="Google Shape;611;p6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30200" lvl="0" marL="457200" rtl="0" algn="just">
              <a:spcBef>
                <a:spcPts val="0"/>
              </a:spcBef>
              <a:spcAft>
                <a:spcPts val="0"/>
              </a:spcAft>
              <a:buSzPts val="1600"/>
              <a:buAutoNum type="arabicPeriod"/>
            </a:pPr>
            <a:r>
              <a:rPr lang="en" sz="1600"/>
              <a:t>The constructor’s and class’s name must be identical</a:t>
            </a:r>
            <a:endParaRPr sz="1600"/>
          </a:p>
          <a:p>
            <a:pPr indent="-330200" lvl="0" marL="457200" rtl="0" algn="just">
              <a:spcBef>
                <a:spcPts val="0"/>
              </a:spcBef>
              <a:spcAft>
                <a:spcPts val="0"/>
              </a:spcAft>
              <a:buSzPts val="1600"/>
              <a:buAutoNum type="arabicPeriod"/>
            </a:pPr>
            <a:r>
              <a:rPr lang="en" sz="1600"/>
              <a:t>You cannot define an explicit value to a constructor</a:t>
            </a:r>
            <a:endParaRPr sz="1600"/>
          </a:p>
          <a:p>
            <a:pPr indent="-330200" lvl="0" marL="457200" rtl="0" algn="just">
              <a:spcBef>
                <a:spcPts val="0"/>
              </a:spcBef>
              <a:spcAft>
                <a:spcPts val="0"/>
              </a:spcAft>
              <a:buSzPts val="1600"/>
              <a:buAutoNum type="arabicPeriod"/>
            </a:pPr>
            <a:r>
              <a:rPr lang="en" sz="1600"/>
              <a:t>A constructor cannot be any of these: static, synchronized, abstract, or final</a:t>
            </a:r>
            <a:endParaRPr sz="1600"/>
          </a:p>
          <a:p>
            <a:pPr indent="0" lvl="0" marL="0" rtl="0" algn="just">
              <a:spcBef>
                <a:spcPts val="1200"/>
              </a:spcBef>
              <a:spcAft>
                <a:spcPts val="1200"/>
              </a:spcAft>
              <a:buNone/>
            </a:pPr>
            <a:r>
              <a:rPr lang="en" sz="1600"/>
              <a:t>One thing to note here is that you can have a public, private, or protected constructor in Java by using access modifiers that control object creation.</a:t>
            </a:r>
            <a:endParaRPr sz="1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the different types of Java constructors?</a:t>
            </a:r>
            <a:endParaRPr/>
          </a:p>
        </p:txBody>
      </p:sp>
      <p:sp>
        <p:nvSpPr>
          <p:cNvPr id="617" name="Google Shape;617;p6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just">
              <a:lnSpc>
                <a:spcPct val="162500"/>
              </a:lnSpc>
              <a:spcBef>
                <a:spcPts val="0"/>
              </a:spcBef>
              <a:spcAft>
                <a:spcPts val="0"/>
              </a:spcAft>
              <a:buNone/>
            </a:pPr>
            <a:r>
              <a:rPr lang="en" sz="1400">
                <a:solidFill>
                  <a:srgbClr val="51565E"/>
                </a:solidFill>
                <a:highlight>
                  <a:srgbClr val="FFFFFF"/>
                </a:highlight>
                <a:latin typeface="Roboto"/>
                <a:ea typeface="Roboto"/>
                <a:cs typeface="Roboto"/>
                <a:sym typeface="Roboto"/>
              </a:rPr>
              <a:t>Depending on the provided parameters, Java constructors can be of two types, which are:</a:t>
            </a:r>
            <a:endParaRPr sz="1400">
              <a:solidFill>
                <a:srgbClr val="51565E"/>
              </a:solidFill>
              <a:highlight>
                <a:srgbClr val="FFFFFF"/>
              </a:highlight>
              <a:latin typeface="Roboto"/>
              <a:ea typeface="Roboto"/>
              <a:cs typeface="Roboto"/>
              <a:sym typeface="Roboto"/>
            </a:endParaRPr>
          </a:p>
          <a:p>
            <a:pPr indent="-317500" lvl="0" marL="647700" rtl="0" algn="just">
              <a:lnSpc>
                <a:spcPct val="150000"/>
              </a:lnSpc>
              <a:spcBef>
                <a:spcPts val="2000"/>
              </a:spcBef>
              <a:spcAft>
                <a:spcPts val="0"/>
              </a:spcAft>
              <a:buClr>
                <a:srgbClr val="51565E"/>
              </a:buClr>
              <a:buSzPts val="1400"/>
              <a:buFont typeface="Roboto"/>
              <a:buChar char="●"/>
            </a:pPr>
            <a:r>
              <a:rPr lang="en" sz="1400">
                <a:solidFill>
                  <a:srgbClr val="51565E"/>
                </a:solidFill>
                <a:highlight>
                  <a:srgbClr val="FFFFFF"/>
                </a:highlight>
                <a:latin typeface="Roboto"/>
                <a:ea typeface="Roboto"/>
                <a:cs typeface="Roboto"/>
                <a:sym typeface="Roboto"/>
              </a:rPr>
              <a:t>No-arg constructors</a:t>
            </a:r>
            <a:endParaRPr sz="1400">
              <a:solidFill>
                <a:srgbClr val="51565E"/>
              </a:solidFill>
              <a:highlight>
                <a:srgbClr val="FFFFFF"/>
              </a:highlight>
              <a:latin typeface="Roboto"/>
              <a:ea typeface="Roboto"/>
              <a:cs typeface="Roboto"/>
              <a:sym typeface="Roboto"/>
            </a:endParaRPr>
          </a:p>
          <a:p>
            <a:pPr indent="-317500" lvl="0" marL="647700" rtl="0" algn="just">
              <a:lnSpc>
                <a:spcPct val="150000"/>
              </a:lnSpc>
              <a:spcBef>
                <a:spcPts val="0"/>
              </a:spcBef>
              <a:spcAft>
                <a:spcPts val="0"/>
              </a:spcAft>
              <a:buClr>
                <a:srgbClr val="51565E"/>
              </a:buClr>
              <a:buSzPts val="1400"/>
              <a:buFont typeface="Roboto"/>
              <a:buChar char="●"/>
            </a:pPr>
            <a:r>
              <a:rPr lang="en" sz="1400">
                <a:solidFill>
                  <a:srgbClr val="51565E"/>
                </a:solidFill>
                <a:highlight>
                  <a:srgbClr val="FFFFFF"/>
                </a:highlight>
                <a:latin typeface="Roboto"/>
                <a:ea typeface="Roboto"/>
                <a:cs typeface="Roboto"/>
                <a:sym typeface="Roboto"/>
              </a:rPr>
              <a:t>Parameterized constructors</a:t>
            </a:r>
            <a:endParaRPr sz="1400">
              <a:solidFill>
                <a:srgbClr val="51565E"/>
              </a:solidFill>
              <a:highlight>
                <a:srgbClr val="FFFFFF"/>
              </a:highlight>
              <a:latin typeface="Roboto"/>
              <a:ea typeface="Roboto"/>
              <a:cs typeface="Roboto"/>
              <a:sym typeface="Roboto"/>
            </a:endParaRPr>
          </a:p>
          <a:p>
            <a:pPr indent="0" lvl="0" marL="457200" rtl="0" algn="just">
              <a:lnSpc>
                <a:spcPct val="150000"/>
              </a:lnSpc>
              <a:spcBef>
                <a:spcPts val="2300"/>
              </a:spcBef>
              <a:spcAft>
                <a:spcPts val="0"/>
              </a:spcAft>
              <a:buNone/>
            </a:pPr>
            <a:r>
              <a:t/>
            </a:r>
            <a:endParaRPr sz="1400">
              <a:solidFill>
                <a:srgbClr val="51565E"/>
              </a:solidFill>
              <a:highlight>
                <a:srgbClr val="FFFFFF"/>
              </a:highlight>
              <a:latin typeface="Roboto"/>
              <a:ea typeface="Roboto"/>
              <a:cs typeface="Roboto"/>
              <a:sym typeface="Roboto"/>
            </a:endParaRPr>
          </a:p>
          <a:p>
            <a:pPr indent="0" lvl="0" marL="0" rtl="0" algn="just">
              <a:spcBef>
                <a:spcPts val="1200"/>
              </a:spcBef>
              <a:spcAft>
                <a:spcPts val="1200"/>
              </a:spcAft>
              <a:buNone/>
            </a:pPr>
            <a:r>
              <a:t/>
            </a:r>
            <a:endParaRPr sz="15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No-argument Constructors</a:t>
            </a:r>
            <a:endParaRPr/>
          </a:p>
        </p:txBody>
      </p:sp>
      <p:sp>
        <p:nvSpPr>
          <p:cNvPr id="623" name="Google Shape;623;p66"/>
          <p:cNvSpPr txBox="1"/>
          <p:nvPr>
            <p:ph idx="1" type="body"/>
          </p:nvPr>
        </p:nvSpPr>
        <p:spPr>
          <a:xfrm>
            <a:off x="1303800" y="1211350"/>
            <a:ext cx="7030500" cy="3320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605"/>
              <a:buNone/>
            </a:pPr>
            <a:r>
              <a:rPr lang="en" sz="1260">
                <a:solidFill>
                  <a:srgbClr val="51565E"/>
                </a:solidFill>
                <a:highlight>
                  <a:srgbClr val="FFFFFF"/>
                </a:highlight>
                <a:latin typeface="Roboto"/>
                <a:ea typeface="Roboto"/>
                <a:cs typeface="Roboto"/>
                <a:sym typeface="Roboto"/>
              </a:rPr>
              <a:t>As the name gives it out, no-arg constructors do not have any arguments (parameters). If you initialize multiple objects with a no-arg constructor, all the objects’ values will be the same. Syntax of a no-arg constructor in Java is:</a:t>
            </a:r>
            <a:endParaRPr sz="1260">
              <a:solidFill>
                <a:srgbClr val="51565E"/>
              </a:solidFill>
              <a:highlight>
                <a:srgbClr val="FFFFFF"/>
              </a:highlight>
              <a:latin typeface="Roboto"/>
              <a:ea typeface="Roboto"/>
              <a:cs typeface="Roboto"/>
              <a:sym typeface="Roboto"/>
            </a:endParaRPr>
          </a:p>
          <a:p>
            <a:pPr indent="0" lvl="0" marL="0" rtl="0" algn="just">
              <a:lnSpc>
                <a:spcPct val="100000"/>
              </a:lnSpc>
              <a:spcBef>
                <a:spcPts val="2000"/>
              </a:spcBef>
              <a:spcAft>
                <a:spcPts val="0"/>
              </a:spcAft>
              <a:buSzPts val="605"/>
              <a:buNone/>
            </a:pPr>
            <a:r>
              <a:rPr lang="en" sz="1260">
                <a:solidFill>
                  <a:srgbClr val="51565E"/>
                </a:solidFill>
                <a:highlight>
                  <a:srgbClr val="FFFFFF"/>
                </a:highlight>
                <a:latin typeface="Roboto"/>
                <a:ea typeface="Roboto"/>
                <a:cs typeface="Roboto"/>
                <a:sym typeface="Roboto"/>
              </a:rPr>
              <a:t>ClassName(){}</a:t>
            </a:r>
            <a:endParaRPr sz="1260">
              <a:solidFill>
                <a:srgbClr val="51565E"/>
              </a:solidFill>
              <a:highlight>
                <a:srgbClr val="FFFFFF"/>
              </a:highlight>
              <a:latin typeface="Roboto"/>
              <a:ea typeface="Roboto"/>
              <a:cs typeface="Roboto"/>
              <a:sym typeface="Roboto"/>
            </a:endParaRPr>
          </a:p>
          <a:p>
            <a:pPr indent="0" lvl="0" marL="0" rtl="0" algn="just">
              <a:lnSpc>
                <a:spcPct val="100000"/>
              </a:lnSpc>
              <a:spcBef>
                <a:spcPts val="2000"/>
              </a:spcBef>
              <a:spcAft>
                <a:spcPts val="0"/>
              </a:spcAft>
              <a:buSzPts val="605"/>
              <a:buNone/>
            </a:pPr>
            <a:r>
              <a:rPr lang="en" sz="1260">
                <a:solidFill>
                  <a:srgbClr val="51565E"/>
                </a:solidFill>
                <a:highlight>
                  <a:srgbClr val="FFFFFF"/>
                </a:highlight>
                <a:latin typeface="Roboto"/>
                <a:ea typeface="Roboto"/>
                <a:cs typeface="Roboto"/>
                <a:sym typeface="Roboto"/>
              </a:rPr>
              <a:t>Let’s consider the following example for a better understanding of a no-arg constructor.</a:t>
            </a:r>
            <a:endParaRPr sz="1260">
              <a:solidFill>
                <a:srgbClr val="51565E"/>
              </a:solidFill>
              <a:highlight>
                <a:srgbClr val="FFFFFF"/>
              </a:highlight>
              <a:latin typeface="Roboto"/>
              <a:ea typeface="Roboto"/>
              <a:cs typeface="Roboto"/>
              <a:sym typeface="Roboto"/>
            </a:endParaRPr>
          </a:p>
          <a:p>
            <a:pPr indent="0" lvl="0" marL="0" rtl="0" algn="just">
              <a:lnSpc>
                <a:spcPct val="100000"/>
              </a:lnSpc>
              <a:spcBef>
                <a:spcPts val="2000"/>
              </a:spcBef>
              <a:spcAft>
                <a:spcPts val="0"/>
              </a:spcAft>
              <a:buSzPts val="605"/>
              <a:buNone/>
            </a:pPr>
            <a:r>
              <a:rPr lang="en" sz="1260">
                <a:solidFill>
                  <a:srgbClr val="51565E"/>
                </a:solidFill>
                <a:highlight>
                  <a:srgbClr val="FFFFFF"/>
                </a:highlight>
                <a:latin typeface="Roboto"/>
                <a:ea typeface="Roboto"/>
                <a:cs typeface="Roboto"/>
                <a:sym typeface="Roboto"/>
              </a:rPr>
              <a:t>No-arg constructor example</a:t>
            </a:r>
            <a:endParaRPr sz="1260">
              <a:solidFill>
                <a:srgbClr val="51565E"/>
              </a:solidFill>
              <a:highlight>
                <a:srgbClr val="FFFFFF"/>
              </a:highlight>
              <a:latin typeface="Roboto"/>
              <a:ea typeface="Roboto"/>
              <a:cs typeface="Roboto"/>
              <a:sym typeface="Roboto"/>
            </a:endParaRPr>
          </a:p>
          <a:p>
            <a:pPr indent="0" lvl="0" marL="0" rtl="0" algn="just">
              <a:lnSpc>
                <a:spcPct val="100000"/>
              </a:lnSpc>
              <a:spcBef>
                <a:spcPts val="2000"/>
              </a:spcBef>
              <a:spcAft>
                <a:spcPts val="0"/>
              </a:spcAft>
              <a:buSzPts val="605"/>
              <a:buNone/>
            </a:pPr>
            <a:r>
              <a:rPr lang="en" sz="1260">
                <a:solidFill>
                  <a:srgbClr val="51565E"/>
                </a:solidFill>
                <a:highlight>
                  <a:srgbClr val="FFFFFF"/>
                </a:highlight>
                <a:latin typeface="Roboto"/>
                <a:ea typeface="Roboto"/>
                <a:cs typeface="Roboto"/>
                <a:sym typeface="Roboto"/>
              </a:rPr>
              <a:t>The following example creates a no-arg constructor for the Apple class, which will be invoked during object creation.</a:t>
            </a:r>
            <a:endParaRPr sz="1260">
              <a:solidFill>
                <a:srgbClr val="51565E"/>
              </a:solidFill>
              <a:highlight>
                <a:srgbClr val="FFFFFF"/>
              </a:highlight>
              <a:latin typeface="Roboto"/>
              <a:ea typeface="Roboto"/>
              <a:cs typeface="Roboto"/>
              <a:sym typeface="Roboto"/>
            </a:endParaRPr>
          </a:p>
          <a:p>
            <a:pPr indent="0" lvl="0" marL="0" rtl="0" algn="just">
              <a:lnSpc>
                <a:spcPct val="100000"/>
              </a:lnSpc>
              <a:spcBef>
                <a:spcPts val="2000"/>
              </a:spcBef>
              <a:spcAft>
                <a:spcPts val="0"/>
              </a:spcAft>
              <a:buSzPts val="605"/>
              <a:buNone/>
            </a:pPr>
            <a:r>
              <a:t/>
            </a:r>
            <a:endParaRPr sz="1205">
              <a:solidFill>
                <a:srgbClr val="000000"/>
              </a:solidFill>
              <a:latin typeface="Arial"/>
              <a:ea typeface="Arial"/>
              <a:cs typeface="Arial"/>
              <a:sym typeface="Arial"/>
            </a:endParaRPr>
          </a:p>
          <a:p>
            <a:pPr indent="0" lvl="0" marL="0" rtl="0" algn="just">
              <a:lnSpc>
                <a:spcPct val="100000"/>
              </a:lnSpc>
              <a:spcBef>
                <a:spcPts val="0"/>
              </a:spcBef>
              <a:spcAft>
                <a:spcPts val="1200"/>
              </a:spcAft>
              <a:buSzPts val="605"/>
              <a:buNone/>
            </a:pPr>
            <a:r>
              <a:t/>
            </a:r>
            <a:endParaRPr sz="1315"/>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29" name="Google Shape;629;p6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p</a:t>
            </a:r>
            <a:r>
              <a:rPr lang="en"/>
              <a:t>ublic class Apple{</a:t>
            </a:r>
            <a:endParaRPr/>
          </a:p>
          <a:p>
            <a:pPr indent="0" lvl="0" marL="0" rtl="0" algn="l">
              <a:spcBef>
                <a:spcPts val="0"/>
              </a:spcBef>
              <a:spcAft>
                <a:spcPts val="0"/>
              </a:spcAft>
              <a:buNone/>
            </a:pPr>
            <a:r>
              <a:rPr lang="en"/>
              <a:t>    //Creating a no-arg constructor</a:t>
            </a:r>
            <a:endParaRPr/>
          </a:p>
          <a:p>
            <a:pPr indent="0" lvl="0" marL="0" rtl="0" algn="l">
              <a:spcBef>
                <a:spcPts val="0"/>
              </a:spcBef>
              <a:spcAft>
                <a:spcPts val="0"/>
              </a:spcAft>
              <a:buNone/>
            </a:pPr>
            <a:r>
              <a:rPr lang="en"/>
              <a:t>    Apple(){</a:t>
            </a:r>
            <a:endParaRPr/>
          </a:p>
          <a:p>
            <a:pPr indent="0" lvl="0" marL="0" rtl="0" algn="l">
              <a:spcBef>
                <a:spcPts val="0"/>
              </a:spcBef>
              <a:spcAft>
                <a:spcPts val="0"/>
              </a:spcAft>
              <a:buNone/>
            </a:pPr>
            <a:r>
              <a:rPr lang="en"/>
              <a:t>      System.out.println(“This is no-arg constructor of the Apple class”);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//The main method</a:t>
            </a:r>
            <a:endParaRPr/>
          </a:p>
          <a:p>
            <a:pPr indent="0" lvl="0" marL="0" rtl="0" algn="l">
              <a:spcBef>
                <a:spcPts val="0"/>
              </a:spcBef>
              <a:spcAft>
                <a:spcPts val="0"/>
              </a:spcAft>
              <a:buNone/>
            </a:pPr>
            <a:r>
              <a:rPr lang="en"/>
              <a:t>   </a:t>
            </a:r>
            <a:r>
              <a:rPr lang="en"/>
              <a:t>p</a:t>
            </a:r>
            <a:r>
              <a:rPr lang="en"/>
              <a:t>ublic static void main(String[] </a:t>
            </a:r>
            <a:r>
              <a:rPr lang="en"/>
              <a:t>argos</a:t>
            </a:r>
            <a:r>
              <a:rPr lang="en"/>
              <a:t>){</a:t>
            </a:r>
            <a:endParaRPr/>
          </a:p>
          <a:p>
            <a:pPr indent="0" lvl="0" marL="0" rtl="0" algn="l">
              <a:spcBef>
                <a:spcPts val="0"/>
              </a:spcBef>
              <a:spcAft>
                <a:spcPts val="0"/>
              </a:spcAft>
              <a:buNone/>
            </a:pPr>
            <a:r>
              <a:rPr lang="en"/>
              <a:t>     //Creating an object to invoke the constructor</a:t>
            </a:r>
            <a:endParaRPr/>
          </a:p>
          <a:p>
            <a:pPr indent="0" lvl="0" marL="0" rtl="0" algn="l">
              <a:spcBef>
                <a:spcPts val="0"/>
              </a:spcBef>
              <a:spcAft>
                <a:spcPts val="0"/>
              </a:spcAft>
              <a:buNone/>
            </a:pPr>
            <a:r>
              <a:rPr lang="en"/>
              <a:t>    Apple apple1 = new Apple();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Default Constructor</a:t>
            </a:r>
            <a:endParaRPr/>
          </a:p>
        </p:txBody>
      </p:sp>
      <p:sp>
        <p:nvSpPr>
          <p:cNvPr id="635" name="Google Shape;635;p6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00">
                <a:solidFill>
                  <a:srgbClr val="51565E"/>
                </a:solidFill>
                <a:highlight>
                  <a:srgbClr val="FFFFFF"/>
                </a:highlight>
                <a:latin typeface="Roboto"/>
                <a:ea typeface="Roboto"/>
                <a:cs typeface="Roboto"/>
                <a:sym typeface="Roboto"/>
              </a:rPr>
              <a:t>The default constructor that the Java compiler call is also a type of no-arg constructor as it does not have any parameters. Let’s consider the following example to understand how a default constructor works.</a:t>
            </a:r>
            <a:endParaRPr sz="1200">
              <a:solidFill>
                <a:srgbClr val="51565E"/>
              </a:solidFill>
              <a:highlight>
                <a:srgbClr val="FFFFFF"/>
              </a:highlight>
              <a:latin typeface="Roboto"/>
              <a:ea typeface="Roboto"/>
              <a:cs typeface="Roboto"/>
              <a:sym typeface="Roboto"/>
            </a:endParaRPr>
          </a:p>
          <a:p>
            <a:pPr indent="0" lvl="0" marL="0" rtl="0" algn="l">
              <a:lnSpc>
                <a:spcPct val="100000"/>
              </a:lnSpc>
              <a:spcBef>
                <a:spcPts val="200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12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9"/>
          <p:cNvSpPr txBox="1"/>
          <p:nvPr>
            <p:ph idx="1" type="body"/>
          </p:nvPr>
        </p:nvSpPr>
        <p:spPr>
          <a:xfrm>
            <a:off x="1303800" y="161650"/>
            <a:ext cx="7030500" cy="4370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p</a:t>
            </a:r>
            <a:r>
              <a:rPr lang="en"/>
              <a:t>ublic class Car{</a:t>
            </a:r>
            <a:endParaRPr/>
          </a:p>
          <a:p>
            <a:pPr indent="0" lvl="0" marL="0" rtl="0" algn="l">
              <a:spcBef>
                <a:spcPts val="0"/>
              </a:spcBef>
              <a:spcAft>
                <a:spcPts val="0"/>
              </a:spcAft>
              <a:buNone/>
            </a:pPr>
            <a:r>
              <a:rPr lang="en"/>
              <a:t>   int carModel;</a:t>
            </a:r>
            <a:endParaRPr/>
          </a:p>
          <a:p>
            <a:pPr indent="0" lvl="0" marL="0" rtl="0" algn="l">
              <a:spcBef>
                <a:spcPts val="0"/>
              </a:spcBef>
              <a:spcAft>
                <a:spcPts val="0"/>
              </a:spcAft>
              <a:buNone/>
            </a:pPr>
            <a:r>
              <a:rPr lang="en"/>
              <a:t>   String modelName;</a:t>
            </a:r>
            <a:endParaRPr/>
          </a:p>
          <a:p>
            <a:pPr indent="0" lvl="0" marL="0" rtl="0" algn="l">
              <a:spcBef>
                <a:spcPts val="0"/>
              </a:spcBef>
              <a:spcAft>
                <a:spcPts val="0"/>
              </a:spcAft>
              <a:buNone/>
            </a:pPr>
            <a:r>
              <a:rPr lang="en"/>
              <a:t>   //using display method for printing results</a:t>
            </a:r>
            <a:endParaRPr/>
          </a:p>
          <a:p>
            <a:pPr indent="0" lvl="0" marL="0" rtl="0" algn="l">
              <a:spcBef>
                <a:spcPts val="0"/>
              </a:spcBef>
              <a:spcAft>
                <a:spcPts val="0"/>
              </a:spcAft>
              <a:buNone/>
            </a:pPr>
            <a:r>
              <a:rPr lang="en"/>
              <a:t>   </a:t>
            </a:r>
            <a:r>
              <a:rPr lang="en"/>
              <a:t>v</a:t>
            </a:r>
            <a:r>
              <a:rPr lang="en"/>
              <a:t>oid display(){</a:t>
            </a:r>
            <a:endParaRPr/>
          </a:p>
          <a:p>
            <a:pPr indent="0" lvl="0" marL="0" rtl="0" algn="l">
              <a:spcBef>
                <a:spcPts val="0"/>
              </a:spcBef>
              <a:spcAft>
                <a:spcPts val="0"/>
              </a:spcAft>
              <a:buNone/>
            </a:pPr>
            <a:r>
              <a:rPr lang="en"/>
              <a:t>     System.out.println(carModel+”  “+modelName);</a:t>
            </a:r>
            <a:endParaRPr/>
          </a:p>
          <a:p>
            <a:pPr indent="0" lvl="0" marL="0" rtl="0" algn="l">
              <a:spcBef>
                <a:spcPts val="0"/>
              </a:spcBef>
              <a:spcAft>
                <a:spcPts val="0"/>
              </a:spcAft>
              <a:buNone/>
            </a:pPr>
            <a:r>
              <a:rPr lang="en"/>
              <a:t>   }  </a:t>
            </a:r>
            <a:endParaRPr/>
          </a:p>
          <a:p>
            <a:pPr indent="0" lvl="0" marL="0" rtl="0" algn="l">
              <a:spcBef>
                <a:spcPts val="0"/>
              </a:spcBef>
              <a:spcAft>
                <a:spcPts val="0"/>
              </a:spcAft>
              <a:buNone/>
            </a:pPr>
            <a:r>
              <a:rPr lang="en"/>
              <a:t>  </a:t>
            </a:r>
            <a:r>
              <a:rPr lang="en"/>
              <a:t>p</a:t>
            </a:r>
            <a:r>
              <a:rPr lang="en"/>
              <a:t>ublic static void main(String[] </a:t>
            </a:r>
            <a:r>
              <a:rPr lang="en"/>
              <a:t>argos</a:t>
            </a:r>
            <a:r>
              <a:rPr lang="en"/>
              <a:t>){</a:t>
            </a:r>
            <a:endParaRPr/>
          </a:p>
          <a:p>
            <a:pPr indent="0" lvl="0" marL="0" rtl="0" algn="l">
              <a:spcBef>
                <a:spcPts val="0"/>
              </a:spcBef>
              <a:spcAft>
                <a:spcPts val="0"/>
              </a:spcAft>
              <a:buNone/>
            </a:pPr>
            <a:r>
              <a:rPr lang="en"/>
              <a:t>    Car c1 = new Car();</a:t>
            </a:r>
            <a:endParaRPr/>
          </a:p>
          <a:p>
            <a:pPr indent="0" lvl="0" marL="0" rtl="0" algn="l">
              <a:spcBef>
                <a:spcPts val="0"/>
              </a:spcBef>
              <a:spcAft>
                <a:spcPts val="0"/>
              </a:spcAft>
              <a:buNone/>
            </a:pPr>
            <a:r>
              <a:rPr lang="en"/>
              <a:t>    Car c2 = new Car();</a:t>
            </a:r>
            <a:endParaRPr/>
          </a:p>
          <a:p>
            <a:pPr indent="0" lvl="0" marL="0" rtl="0" algn="l">
              <a:spcBef>
                <a:spcPts val="0"/>
              </a:spcBef>
              <a:spcAft>
                <a:spcPts val="0"/>
              </a:spcAft>
              <a:buNone/>
            </a:pPr>
            <a:r>
              <a:rPr lang="en"/>
              <a:t>    Car c3 = new Car();</a:t>
            </a:r>
            <a:endParaRPr/>
          </a:p>
          <a:p>
            <a:pPr indent="0" lvl="0" marL="0" rtl="0" algn="l">
              <a:spcBef>
                <a:spcPts val="0"/>
              </a:spcBef>
              <a:spcAft>
                <a:spcPts val="0"/>
              </a:spcAft>
              <a:buNone/>
            </a:pPr>
            <a:r>
              <a:rPr lang="en"/>
              <a:t>    c1.display();    //0 null</a:t>
            </a:r>
            <a:endParaRPr/>
          </a:p>
          <a:p>
            <a:pPr indent="0" lvl="0" marL="0" rtl="0" algn="l">
              <a:spcBef>
                <a:spcPts val="0"/>
              </a:spcBef>
              <a:spcAft>
                <a:spcPts val="0"/>
              </a:spcAft>
              <a:buNone/>
            </a:pPr>
            <a:r>
              <a:rPr lang="en"/>
              <a:t>    </a:t>
            </a:r>
            <a:r>
              <a:rPr lang="en"/>
              <a:t>c2.display();    //0 null</a:t>
            </a:r>
            <a:endParaRPr/>
          </a:p>
          <a:p>
            <a:pPr indent="0" lvl="0" marL="0" rtl="0" algn="l">
              <a:spcBef>
                <a:spcPts val="0"/>
              </a:spcBef>
              <a:spcAft>
                <a:spcPts val="0"/>
              </a:spcAft>
              <a:buNone/>
            </a:pPr>
            <a:r>
              <a:rPr lang="en"/>
              <a:t>    c3.display();    //0 null</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Since we have not created any constructor in the above example, the Java compiler calls the default one. This initializes the object with default values, and the same is displayed in the output.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Parameterized Constructor</a:t>
            </a:r>
            <a:endParaRPr/>
          </a:p>
        </p:txBody>
      </p:sp>
      <p:sp>
        <p:nvSpPr>
          <p:cNvPr id="646" name="Google Shape;646;p7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lang="en" sz="1200">
                <a:solidFill>
                  <a:srgbClr val="51565E"/>
                </a:solidFill>
                <a:highlight>
                  <a:srgbClr val="FFFFFF"/>
                </a:highlight>
                <a:latin typeface="Roboto"/>
                <a:ea typeface="Roboto"/>
                <a:cs typeface="Roboto"/>
                <a:sym typeface="Roboto"/>
              </a:rPr>
              <a:t>Unlike no-arg constructors, parameterized constructors can accept parameters. You can make the constructor accept any number of parameters. You can use this type of constructor to assign different values to objects during creation. Here’s an example to demonstrate the functioning of a parameterized constructor in Java.</a:t>
            </a:r>
            <a:endParaRPr sz="1200">
              <a:solidFill>
                <a:srgbClr val="51565E"/>
              </a:solidFill>
              <a:highlight>
                <a:srgbClr val="FFFFFF"/>
              </a:highlight>
              <a:latin typeface="Roboto"/>
              <a:ea typeface="Roboto"/>
              <a:cs typeface="Roboto"/>
              <a:sym typeface="Roboto"/>
            </a:endParaRPr>
          </a:p>
          <a:p>
            <a:pPr indent="0" lvl="0" marL="0" rtl="0" algn="just">
              <a:lnSpc>
                <a:spcPct val="100000"/>
              </a:lnSpc>
              <a:spcBef>
                <a:spcPts val="2000"/>
              </a:spcBef>
              <a:spcAft>
                <a:spcPts val="0"/>
              </a:spcAft>
              <a:buNone/>
            </a:pPr>
            <a:r>
              <a:rPr lang="en" sz="1200">
                <a:solidFill>
                  <a:srgbClr val="51565E"/>
                </a:solidFill>
                <a:highlight>
                  <a:srgbClr val="FFFFFF"/>
                </a:highlight>
                <a:latin typeface="Roboto"/>
                <a:ea typeface="Roboto"/>
                <a:cs typeface="Roboto"/>
                <a:sym typeface="Roboto"/>
              </a:rPr>
              <a:t>Parameterized constructor example</a:t>
            </a:r>
            <a:endParaRPr sz="1200">
              <a:solidFill>
                <a:srgbClr val="51565E"/>
              </a:solidFill>
              <a:highlight>
                <a:srgbClr val="FFFFFF"/>
              </a:highlight>
              <a:latin typeface="Roboto"/>
              <a:ea typeface="Roboto"/>
              <a:cs typeface="Roboto"/>
              <a:sym typeface="Roboto"/>
            </a:endParaRPr>
          </a:p>
          <a:p>
            <a:pPr indent="0" lvl="0" marL="0" rtl="0" algn="just">
              <a:lnSpc>
                <a:spcPct val="100000"/>
              </a:lnSpc>
              <a:spcBef>
                <a:spcPts val="2000"/>
              </a:spcBef>
              <a:spcAft>
                <a:spcPts val="0"/>
              </a:spcAft>
              <a:buNone/>
            </a:pPr>
            <a:r>
              <a:rPr lang="en" sz="1200">
                <a:solidFill>
                  <a:srgbClr val="51565E"/>
                </a:solidFill>
                <a:highlight>
                  <a:srgbClr val="FFFFFF"/>
                </a:highlight>
                <a:latin typeface="Roboto"/>
                <a:ea typeface="Roboto"/>
                <a:cs typeface="Roboto"/>
                <a:sym typeface="Roboto"/>
              </a:rPr>
              <a:t>The following example creates a parameterized constructor with two parameters for the Car class.</a:t>
            </a:r>
            <a:endParaRPr sz="1200">
              <a:solidFill>
                <a:srgbClr val="51565E"/>
              </a:solidFill>
              <a:highlight>
                <a:srgbClr val="FFFFFF"/>
              </a:highlight>
              <a:latin typeface="Roboto"/>
              <a:ea typeface="Roboto"/>
              <a:cs typeface="Roboto"/>
              <a:sym typeface="Roboto"/>
            </a:endParaRPr>
          </a:p>
          <a:p>
            <a:pPr indent="0" lvl="0" marL="0" rtl="0" algn="just">
              <a:lnSpc>
                <a:spcPct val="100000"/>
              </a:lnSpc>
              <a:spcBef>
                <a:spcPts val="2000"/>
              </a:spcBef>
              <a:spcAft>
                <a:spcPts val="0"/>
              </a:spcAft>
              <a:buNone/>
            </a:pPr>
            <a:r>
              <a:t/>
            </a:r>
            <a:endParaRPr sz="1100">
              <a:solidFill>
                <a:srgbClr val="000000"/>
              </a:solidFill>
              <a:latin typeface="Arial"/>
              <a:ea typeface="Arial"/>
              <a:cs typeface="Arial"/>
              <a:sym typeface="Arial"/>
            </a:endParaRPr>
          </a:p>
          <a:p>
            <a:pPr indent="0" lvl="0" marL="0" rtl="0" algn="just">
              <a:lnSpc>
                <a:spcPct val="100000"/>
              </a:lnSpc>
              <a:spcBef>
                <a:spcPts val="0"/>
              </a:spcBef>
              <a:spcAft>
                <a:spcPts val="12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1"/>
          <p:cNvSpPr txBox="1"/>
          <p:nvPr/>
        </p:nvSpPr>
        <p:spPr>
          <a:xfrm>
            <a:off x="138550" y="109175"/>
            <a:ext cx="8691600" cy="474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public class Car{</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   int carModel;</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   String modelName;</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   //parameterized constructor</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   Car(int carModel, String modelName){</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       this,carModel = carModel;</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       this.modelName = modelName;</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   }</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   //using display method for printing results</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   void display(){</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     System.out.println(carModel+”  “+modelName);</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   }  </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public static void main(String[] argos){</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    Car c1 = new Car(1001, “Mercedes Benz”);</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    Car c2 = new Car(1002,”Lamborghini”);</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    Car c3 = new Car(1003,”Maruti Suzuki”);</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    c1.display();    //1001 Mercedes Benz</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    c2.display();    //1002 Lamborghini</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    c3.display();    //1003 Maruti Suzuki</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  }</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a:t>
            </a:r>
            <a:endParaRPr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t/>
            </a:r>
            <a:endParaRPr sz="1300">
              <a:solidFill>
                <a:schemeClr val="dk2"/>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09" name="Google Shape;309;p1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lnSpc>
                <a:spcPct val="146666"/>
              </a:lnSpc>
              <a:spcBef>
                <a:spcPts val="0"/>
              </a:spcBef>
              <a:spcAft>
                <a:spcPts val="0"/>
              </a:spcAft>
              <a:buSzPts val="852"/>
              <a:buNone/>
            </a:pPr>
            <a:r>
              <a:rPr lang="en" sz="1346">
                <a:solidFill>
                  <a:srgbClr val="000000"/>
                </a:solidFill>
                <a:highlight>
                  <a:srgbClr val="F9FAFC"/>
                </a:highlight>
                <a:latin typeface="Arial"/>
                <a:ea typeface="Arial"/>
                <a:cs typeface="Arial"/>
                <a:sym typeface="Arial"/>
              </a:rPr>
              <a:t>In the above example, we have created a class named </a:t>
            </a:r>
            <a:r>
              <a:rPr lang="en" sz="1113">
                <a:solidFill>
                  <a:srgbClr val="000000"/>
                </a:solidFill>
                <a:highlight>
                  <a:srgbClr val="F9FAFC"/>
                </a:highlight>
                <a:latin typeface="Courier New"/>
                <a:ea typeface="Courier New"/>
                <a:cs typeface="Courier New"/>
                <a:sym typeface="Courier New"/>
              </a:rPr>
              <a:t>Bicycle</a:t>
            </a:r>
            <a:r>
              <a:rPr lang="en" sz="1346">
                <a:solidFill>
                  <a:srgbClr val="000000"/>
                </a:solidFill>
                <a:highlight>
                  <a:srgbClr val="F9FAFC"/>
                </a:highlight>
                <a:latin typeface="Arial"/>
                <a:ea typeface="Arial"/>
                <a:cs typeface="Arial"/>
                <a:sym typeface="Arial"/>
              </a:rPr>
              <a:t>. It contains a field named </a:t>
            </a:r>
            <a:r>
              <a:rPr lang="en" sz="1113">
                <a:solidFill>
                  <a:srgbClr val="000000"/>
                </a:solidFill>
                <a:highlight>
                  <a:srgbClr val="F9FAFC"/>
                </a:highlight>
                <a:latin typeface="Courier New"/>
                <a:ea typeface="Courier New"/>
                <a:cs typeface="Courier New"/>
                <a:sym typeface="Courier New"/>
              </a:rPr>
              <a:t>gear</a:t>
            </a:r>
            <a:r>
              <a:rPr lang="en" sz="1346">
                <a:solidFill>
                  <a:srgbClr val="000000"/>
                </a:solidFill>
                <a:highlight>
                  <a:srgbClr val="F9FAFC"/>
                </a:highlight>
                <a:latin typeface="Arial"/>
                <a:ea typeface="Arial"/>
                <a:cs typeface="Arial"/>
                <a:sym typeface="Arial"/>
              </a:rPr>
              <a:t> and a method named </a:t>
            </a:r>
            <a:r>
              <a:rPr lang="en" sz="1113">
                <a:solidFill>
                  <a:srgbClr val="000000"/>
                </a:solidFill>
                <a:highlight>
                  <a:srgbClr val="F9FAFC"/>
                </a:highlight>
                <a:latin typeface="Courier New"/>
                <a:ea typeface="Courier New"/>
                <a:cs typeface="Courier New"/>
                <a:sym typeface="Courier New"/>
              </a:rPr>
              <a:t>braking()</a:t>
            </a:r>
            <a:r>
              <a:rPr lang="en" sz="1346">
                <a:solidFill>
                  <a:srgbClr val="000000"/>
                </a:solidFill>
                <a:highlight>
                  <a:srgbClr val="F9FAFC"/>
                </a:highlight>
                <a:latin typeface="Arial"/>
                <a:ea typeface="Arial"/>
                <a:cs typeface="Arial"/>
                <a:sym typeface="Arial"/>
              </a:rPr>
              <a:t>.</a:t>
            </a:r>
            <a:endParaRPr sz="1346">
              <a:solidFill>
                <a:srgbClr val="000000"/>
              </a:solidFill>
              <a:highlight>
                <a:srgbClr val="F9FAFC"/>
              </a:highlight>
              <a:latin typeface="Arial"/>
              <a:ea typeface="Arial"/>
              <a:cs typeface="Arial"/>
              <a:sym typeface="Arial"/>
            </a:endParaRPr>
          </a:p>
          <a:p>
            <a:pPr indent="0" lvl="0" marL="0" rtl="0" algn="l">
              <a:lnSpc>
                <a:spcPct val="146666"/>
              </a:lnSpc>
              <a:spcBef>
                <a:spcPts val="1200"/>
              </a:spcBef>
              <a:spcAft>
                <a:spcPts val="0"/>
              </a:spcAft>
              <a:buSzPts val="852"/>
              <a:buNone/>
            </a:pPr>
            <a:r>
              <a:rPr lang="en" sz="1346">
                <a:solidFill>
                  <a:srgbClr val="000000"/>
                </a:solidFill>
                <a:highlight>
                  <a:srgbClr val="F9FAFC"/>
                </a:highlight>
                <a:latin typeface="Arial"/>
                <a:ea typeface="Arial"/>
                <a:cs typeface="Arial"/>
                <a:sym typeface="Arial"/>
              </a:rPr>
              <a:t>Here, </a:t>
            </a:r>
            <a:r>
              <a:rPr lang="en" sz="1113">
                <a:solidFill>
                  <a:srgbClr val="000000"/>
                </a:solidFill>
                <a:highlight>
                  <a:srgbClr val="F9FAFC"/>
                </a:highlight>
                <a:latin typeface="Courier New"/>
                <a:ea typeface="Courier New"/>
                <a:cs typeface="Courier New"/>
                <a:sym typeface="Courier New"/>
              </a:rPr>
              <a:t>Bicycle</a:t>
            </a:r>
            <a:r>
              <a:rPr lang="en" sz="1346">
                <a:solidFill>
                  <a:srgbClr val="000000"/>
                </a:solidFill>
                <a:highlight>
                  <a:srgbClr val="F9FAFC"/>
                </a:highlight>
                <a:latin typeface="Arial"/>
                <a:ea typeface="Arial"/>
                <a:cs typeface="Arial"/>
                <a:sym typeface="Arial"/>
              </a:rPr>
              <a:t> is a prototype. Now, we can create any number of bicycles using the prototype. And, all the bicycles will share the fields and methods of the prototype.</a:t>
            </a:r>
            <a:endParaRPr sz="1346">
              <a:solidFill>
                <a:srgbClr val="000000"/>
              </a:solidFill>
              <a:highlight>
                <a:srgbClr val="F9FAFC"/>
              </a:highlight>
              <a:latin typeface="Arial"/>
              <a:ea typeface="Arial"/>
              <a:cs typeface="Arial"/>
              <a:sym typeface="Arial"/>
            </a:endParaRPr>
          </a:p>
          <a:p>
            <a:pPr indent="0" lvl="0" marL="0" rtl="0" algn="l">
              <a:lnSpc>
                <a:spcPct val="95000"/>
              </a:lnSpc>
              <a:spcBef>
                <a:spcPts val="1200"/>
              </a:spcBef>
              <a:spcAft>
                <a:spcPts val="0"/>
              </a:spcAft>
              <a:buSzPts val="852"/>
              <a:buNone/>
            </a:pPr>
            <a:r>
              <a:t/>
            </a:r>
            <a:endParaRPr sz="1152">
              <a:solidFill>
                <a:srgbClr val="000000"/>
              </a:solidFill>
              <a:latin typeface="Arial"/>
              <a:ea typeface="Arial"/>
              <a:cs typeface="Arial"/>
              <a:sym typeface="Arial"/>
            </a:endParaRPr>
          </a:p>
          <a:p>
            <a:pPr indent="0" lvl="0" marL="228600" marR="228600" rtl="0" algn="l">
              <a:lnSpc>
                <a:spcPct val="146666"/>
              </a:lnSpc>
              <a:spcBef>
                <a:spcPts val="0"/>
              </a:spcBef>
              <a:spcAft>
                <a:spcPts val="0"/>
              </a:spcAft>
              <a:buSzPts val="852"/>
              <a:buNone/>
            </a:pPr>
            <a:r>
              <a:rPr lang="en" sz="1346">
                <a:solidFill>
                  <a:srgbClr val="000000"/>
                </a:solidFill>
                <a:highlight>
                  <a:srgbClr val="F8FAFF"/>
                </a:highlight>
                <a:latin typeface="Arial"/>
                <a:ea typeface="Arial"/>
                <a:cs typeface="Arial"/>
                <a:sym typeface="Arial"/>
              </a:rPr>
              <a:t>Note: We have used keywords </a:t>
            </a:r>
            <a:r>
              <a:rPr lang="en" sz="1113">
                <a:solidFill>
                  <a:srgbClr val="25265E"/>
                </a:solidFill>
                <a:highlight>
                  <a:srgbClr val="F8FAFF"/>
                </a:highlight>
                <a:latin typeface="Courier New"/>
                <a:ea typeface="Courier New"/>
                <a:cs typeface="Courier New"/>
                <a:sym typeface="Courier New"/>
              </a:rPr>
              <a:t>private</a:t>
            </a:r>
            <a:r>
              <a:rPr lang="en" sz="1346">
                <a:solidFill>
                  <a:srgbClr val="000000"/>
                </a:solidFill>
                <a:highlight>
                  <a:srgbClr val="F8FAFF"/>
                </a:highlight>
                <a:latin typeface="Arial"/>
                <a:ea typeface="Arial"/>
                <a:cs typeface="Arial"/>
                <a:sym typeface="Arial"/>
              </a:rPr>
              <a:t> and </a:t>
            </a:r>
            <a:r>
              <a:rPr lang="en" sz="1113">
                <a:solidFill>
                  <a:srgbClr val="25265E"/>
                </a:solidFill>
                <a:highlight>
                  <a:srgbClr val="F8FAFF"/>
                </a:highlight>
                <a:latin typeface="Courier New"/>
                <a:ea typeface="Courier New"/>
                <a:cs typeface="Courier New"/>
                <a:sym typeface="Courier New"/>
              </a:rPr>
              <a:t>public</a:t>
            </a:r>
            <a:r>
              <a:rPr lang="en" sz="1346">
                <a:solidFill>
                  <a:srgbClr val="000000"/>
                </a:solidFill>
                <a:highlight>
                  <a:srgbClr val="F8FAFF"/>
                </a:highlight>
                <a:latin typeface="Arial"/>
                <a:ea typeface="Arial"/>
                <a:cs typeface="Arial"/>
                <a:sym typeface="Arial"/>
              </a:rPr>
              <a:t>. These are known as access modifiers. </a:t>
            </a:r>
            <a:endParaRPr sz="1346">
              <a:solidFill>
                <a:srgbClr val="000000"/>
              </a:solidFill>
              <a:highlight>
                <a:srgbClr val="F8FAFF"/>
              </a:highlight>
              <a:latin typeface="Arial"/>
              <a:ea typeface="Arial"/>
              <a:cs typeface="Arial"/>
              <a:sym typeface="Arial"/>
            </a:endParaRPr>
          </a:p>
          <a:p>
            <a:pPr indent="0" lvl="0" marL="0" rtl="0" algn="l">
              <a:lnSpc>
                <a:spcPct val="95000"/>
              </a:lnSpc>
              <a:spcBef>
                <a:spcPts val="1200"/>
              </a:spcBef>
              <a:spcAft>
                <a:spcPts val="0"/>
              </a:spcAft>
              <a:buSzPts val="852"/>
              <a:buNone/>
            </a:pPr>
            <a:r>
              <a:t/>
            </a:r>
            <a:endParaRPr sz="1152">
              <a:solidFill>
                <a:srgbClr val="000000"/>
              </a:solidFill>
              <a:latin typeface="Arial"/>
              <a:ea typeface="Arial"/>
              <a:cs typeface="Arial"/>
              <a:sym typeface="Arial"/>
            </a:endParaRPr>
          </a:p>
          <a:p>
            <a:pPr indent="0" lvl="0" marL="0" rtl="0" algn="l">
              <a:lnSpc>
                <a:spcPct val="95000"/>
              </a:lnSpc>
              <a:spcBef>
                <a:spcPts val="0"/>
              </a:spcBef>
              <a:spcAft>
                <a:spcPts val="1200"/>
              </a:spcAft>
              <a:buSzPts val="852"/>
              <a:buNone/>
            </a:pPr>
            <a:r>
              <a:t/>
            </a:r>
            <a:endParaRPr sz="1307"/>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constructor overloading?</a:t>
            </a:r>
            <a:endParaRPr/>
          </a:p>
        </p:txBody>
      </p:sp>
      <p:sp>
        <p:nvSpPr>
          <p:cNvPr id="657" name="Google Shape;657;p7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lnSpc>
                <a:spcPct val="162500"/>
              </a:lnSpc>
              <a:spcBef>
                <a:spcPts val="0"/>
              </a:spcBef>
              <a:spcAft>
                <a:spcPts val="0"/>
              </a:spcAft>
              <a:buNone/>
            </a:pPr>
            <a:r>
              <a:rPr lang="en" sz="1200">
                <a:solidFill>
                  <a:srgbClr val="51565E"/>
                </a:solidFill>
                <a:highlight>
                  <a:srgbClr val="FFFFFF"/>
                </a:highlight>
                <a:latin typeface="Roboto"/>
                <a:ea typeface="Roboto"/>
                <a:cs typeface="Roboto"/>
                <a:sym typeface="Roboto"/>
              </a:rPr>
              <a:t>A constructor in Java is almost similar to a method. Hence, it can be overloaded like the latter. Constructor overloading allows you to create multiple constructors with different parameter lists. If you want to define more than one constructor and make them perform different tasks, overloading is the way to go. The Java compiler differentiates the constructors by the numbers, sequence, and data types of their parameter lists. Let’s look at an example for better understanding.</a:t>
            </a:r>
            <a:endParaRPr sz="1200">
              <a:solidFill>
                <a:srgbClr val="51565E"/>
              </a:solidFill>
              <a:highlight>
                <a:srgbClr val="FFFFFF"/>
              </a:highlight>
              <a:latin typeface="Roboto"/>
              <a:ea typeface="Roboto"/>
              <a:cs typeface="Roboto"/>
              <a:sym typeface="Roboto"/>
            </a:endParaRPr>
          </a:p>
          <a:p>
            <a:pPr indent="0" lvl="0" marL="0" rtl="0" algn="just">
              <a:spcBef>
                <a:spcPts val="200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12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3"/>
          <p:cNvSpPr txBox="1"/>
          <p:nvPr/>
        </p:nvSpPr>
        <p:spPr>
          <a:xfrm>
            <a:off x="138550" y="109175"/>
            <a:ext cx="8040600" cy="47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p</a:t>
            </a:r>
            <a:r>
              <a:rPr lang="en">
                <a:latin typeface="Nunito"/>
                <a:ea typeface="Nunito"/>
                <a:cs typeface="Nunito"/>
                <a:sym typeface="Nunito"/>
              </a:rPr>
              <a:t>ublic class Student{</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String name;</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a:t>
            </a:r>
            <a:r>
              <a:rPr lang="en">
                <a:latin typeface="Nunito"/>
                <a:ea typeface="Nunito"/>
                <a:cs typeface="Nunito"/>
                <a:sym typeface="Nunito"/>
              </a:rPr>
              <a:t>i</a:t>
            </a:r>
            <a:r>
              <a:rPr lang="en">
                <a:latin typeface="Nunito"/>
                <a:ea typeface="Nunito"/>
                <a:cs typeface="Nunito"/>
                <a:sym typeface="Nunito"/>
              </a:rPr>
              <a:t>nt age;</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a:t>
            </a:r>
            <a:r>
              <a:rPr lang="en">
                <a:latin typeface="Nunito"/>
                <a:ea typeface="Nunito"/>
                <a:cs typeface="Nunito"/>
                <a:sym typeface="Nunito"/>
              </a:rPr>
              <a:t>l</a:t>
            </a:r>
            <a:r>
              <a:rPr lang="en">
                <a:latin typeface="Nunito"/>
                <a:ea typeface="Nunito"/>
                <a:cs typeface="Nunito"/>
                <a:sym typeface="Nunito"/>
              </a:rPr>
              <a:t>ong id;</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//no argument constructor</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Student(){}</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//one-arg constructor</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Student(String name){ this.name = name;}</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//Two-arg constructor</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Student(String name, long id){ this.name = name; this.id = id;}</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//Three arg constructor</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Student(String name, int age, long id){ this.name = name; this.age= age; this.id = id;}</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a:t>
            </a:r>
            <a:r>
              <a:rPr lang="en">
                <a:latin typeface="Nunito"/>
                <a:ea typeface="Nunito"/>
                <a:cs typeface="Nunito"/>
                <a:sym typeface="Nunito"/>
              </a:rPr>
              <a:t>p</a:t>
            </a:r>
            <a:r>
              <a:rPr lang="en">
                <a:latin typeface="Nunito"/>
                <a:ea typeface="Nunito"/>
                <a:cs typeface="Nunito"/>
                <a:sym typeface="Nunito"/>
              </a:rPr>
              <a:t>ublic static void main(String[] </a:t>
            </a:r>
            <a:r>
              <a:rPr lang="en">
                <a:latin typeface="Nunito"/>
                <a:ea typeface="Nunito"/>
                <a:cs typeface="Nunito"/>
                <a:sym typeface="Nunito"/>
              </a:rPr>
              <a:t>args</a:t>
            </a:r>
            <a:r>
              <a:rPr lang="en">
                <a:latin typeface="Nunito"/>
                <a:ea typeface="Nunito"/>
                <a:cs typeface="Nunito"/>
                <a:sym typeface="Nunito"/>
              </a:rPr>
              <a:t>){</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Student s1 = new Student();</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Student s2 = new Student(“Jack Black”);</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Student s3 = new Student(“Jane White”,4567);</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Student s4 = new Student(“Billy Jean”,24,7890);</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a:t>
            </a:r>
            <a:endParaRPr>
              <a:latin typeface="Nunito"/>
              <a:ea typeface="Nunito"/>
              <a:cs typeface="Nunito"/>
              <a:sym typeface="Nuni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copy values without constructor in Java?</a:t>
            </a:r>
            <a:endParaRPr/>
          </a:p>
        </p:txBody>
      </p:sp>
      <p:sp>
        <p:nvSpPr>
          <p:cNvPr id="668" name="Google Shape;668;p7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00">
                <a:solidFill>
                  <a:srgbClr val="51565E"/>
                </a:solidFill>
                <a:highlight>
                  <a:srgbClr val="FFFFFF"/>
                </a:highlight>
                <a:latin typeface="Roboto"/>
                <a:ea typeface="Roboto"/>
                <a:cs typeface="Roboto"/>
                <a:sym typeface="Roboto"/>
              </a:rPr>
              <a:t>There is no copy constructor in Java. However, you can still copy values from one object to another by using a constructor. Here’s an example to copy values of an object using a constructor.</a:t>
            </a:r>
            <a:endParaRPr sz="1200">
              <a:solidFill>
                <a:srgbClr val="51565E"/>
              </a:solidFill>
              <a:highlight>
                <a:srgbClr val="FFFFFF"/>
              </a:highlight>
              <a:latin typeface="Roboto"/>
              <a:ea typeface="Roboto"/>
              <a:cs typeface="Roboto"/>
              <a:sym typeface="Roboto"/>
            </a:endParaRPr>
          </a:p>
          <a:p>
            <a:pPr indent="0" lvl="0" marL="0" rtl="0" algn="l">
              <a:lnSpc>
                <a:spcPct val="100000"/>
              </a:lnSpc>
              <a:spcBef>
                <a:spcPts val="200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12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5"/>
          <p:cNvSpPr txBox="1"/>
          <p:nvPr/>
        </p:nvSpPr>
        <p:spPr>
          <a:xfrm>
            <a:off x="138550" y="109175"/>
            <a:ext cx="8040600" cy="49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unito"/>
                <a:ea typeface="Nunito"/>
                <a:cs typeface="Nunito"/>
                <a:sym typeface="Nunito"/>
              </a:rPr>
              <a:t>public class Student{</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String name;</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int age;</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long id;</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//no argument constructor</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Student(){}</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//one-arg constructor</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Student(String name){ this.name = name;}</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//Two-arg constructor</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Student(String name, long id){ this.name = name; this.id = id;}</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//Three arg constructor</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Student(String name, int age, long id){ this.name = name; this.age= age; this.id = id;}</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//constructor for initializing another object</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Student(Student s){</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name = s.name;</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age = s.age;</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id = s.id;</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public static void main(String[] args){</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Student s1 = new Student();</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Student s2 = new Student(“Jack Black”);</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Student s3 = new Student(“Jane White”,4567);</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Student s4 = new Student(“Billy Jean”,24,7890);</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Student s5 = new Student(s4);</a:t>
            </a:r>
            <a:endParaRPr sz="1100">
              <a:latin typeface="Nunito"/>
              <a:ea typeface="Nunito"/>
              <a:cs typeface="Nunito"/>
              <a:sym typeface="Nunito"/>
            </a:endParaRPr>
          </a:p>
          <a:p>
            <a:pPr indent="0" lvl="0" marL="0" rtl="0" algn="l">
              <a:spcBef>
                <a:spcPts val="0"/>
              </a:spcBef>
              <a:spcAft>
                <a:spcPts val="0"/>
              </a:spcAft>
              <a:buNone/>
            </a:pPr>
            <a:r>
              <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 }</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The above example uses constructor for  copying values</a:t>
            </a:r>
            <a:endParaRPr sz="1100">
              <a:latin typeface="Nunito"/>
              <a:ea typeface="Nunito"/>
              <a:cs typeface="Nunito"/>
              <a:sym typeface="Nuni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79" name="Google Shape;679;p7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lnSpcReduction="10000"/>
          </a:bodyPr>
          <a:lstStyle/>
          <a:p>
            <a:pPr indent="0" lvl="0" marL="0" rtl="0" algn="l">
              <a:lnSpc>
                <a:spcPct val="162500"/>
              </a:lnSpc>
              <a:spcBef>
                <a:spcPts val="0"/>
              </a:spcBef>
              <a:spcAft>
                <a:spcPts val="0"/>
              </a:spcAft>
              <a:buNone/>
            </a:pPr>
            <a:r>
              <a:rPr lang="en" sz="1200">
                <a:solidFill>
                  <a:srgbClr val="51565E"/>
                </a:solidFill>
                <a:highlight>
                  <a:srgbClr val="FFFFFF"/>
                </a:highlight>
                <a:latin typeface="Roboto"/>
                <a:ea typeface="Roboto"/>
                <a:cs typeface="Roboto"/>
                <a:sym typeface="Roboto"/>
              </a:rPr>
              <a:t>There are also a few other ways to copy values without using a constructor in Java, which are:</a:t>
            </a:r>
            <a:endParaRPr sz="1200">
              <a:solidFill>
                <a:srgbClr val="51565E"/>
              </a:solidFill>
              <a:highlight>
                <a:srgbClr val="FFFFFF"/>
              </a:highlight>
              <a:latin typeface="Roboto"/>
              <a:ea typeface="Roboto"/>
              <a:cs typeface="Roboto"/>
              <a:sym typeface="Roboto"/>
            </a:endParaRPr>
          </a:p>
          <a:p>
            <a:pPr indent="-304800" lvl="0" marL="647700" rtl="0" algn="l">
              <a:lnSpc>
                <a:spcPct val="150000"/>
              </a:lnSpc>
              <a:spcBef>
                <a:spcPts val="2000"/>
              </a:spcBef>
              <a:spcAft>
                <a:spcPts val="0"/>
              </a:spcAft>
              <a:buClr>
                <a:srgbClr val="51565E"/>
              </a:buClr>
              <a:buSzPts val="1200"/>
              <a:buFont typeface="Roboto"/>
              <a:buChar char="●"/>
            </a:pPr>
            <a:r>
              <a:rPr lang="en" sz="1200">
                <a:solidFill>
                  <a:srgbClr val="51565E"/>
                </a:solidFill>
                <a:highlight>
                  <a:srgbClr val="FFFFFF"/>
                </a:highlight>
                <a:latin typeface="Roboto"/>
                <a:ea typeface="Roboto"/>
                <a:cs typeface="Roboto"/>
                <a:sym typeface="Roboto"/>
              </a:rPr>
              <a:t>Assigning values from one object to another</a:t>
            </a:r>
            <a:endParaRPr sz="1200">
              <a:solidFill>
                <a:srgbClr val="51565E"/>
              </a:solidFill>
              <a:highlight>
                <a:srgbClr val="FFFFFF"/>
              </a:highlight>
              <a:latin typeface="Roboto"/>
              <a:ea typeface="Roboto"/>
              <a:cs typeface="Roboto"/>
              <a:sym typeface="Roboto"/>
            </a:endParaRPr>
          </a:p>
          <a:p>
            <a:pPr indent="-304800" lvl="0" marL="647700" rtl="0" algn="l">
              <a:lnSpc>
                <a:spcPct val="150000"/>
              </a:lnSpc>
              <a:spcBef>
                <a:spcPts val="0"/>
              </a:spcBef>
              <a:spcAft>
                <a:spcPts val="0"/>
              </a:spcAft>
              <a:buClr>
                <a:srgbClr val="51565E"/>
              </a:buClr>
              <a:buSzPts val="1200"/>
              <a:buFont typeface="Roboto"/>
              <a:buChar char="●"/>
            </a:pPr>
            <a:r>
              <a:rPr lang="en" sz="1200">
                <a:solidFill>
                  <a:srgbClr val="51565E"/>
                </a:solidFill>
                <a:highlight>
                  <a:srgbClr val="FFFFFF"/>
                </a:highlight>
                <a:latin typeface="Roboto"/>
                <a:ea typeface="Roboto"/>
                <a:cs typeface="Roboto"/>
                <a:sym typeface="Roboto"/>
              </a:rPr>
              <a:t>By using the clone() method</a:t>
            </a:r>
            <a:endParaRPr sz="1200">
              <a:solidFill>
                <a:srgbClr val="51565E"/>
              </a:solidFill>
              <a:highlight>
                <a:srgbClr val="FFFFFF"/>
              </a:highlight>
              <a:latin typeface="Roboto"/>
              <a:ea typeface="Roboto"/>
              <a:cs typeface="Roboto"/>
              <a:sym typeface="Roboto"/>
            </a:endParaRPr>
          </a:p>
          <a:p>
            <a:pPr indent="0" lvl="0" marL="0" rtl="0" algn="l">
              <a:lnSpc>
                <a:spcPct val="162500"/>
              </a:lnSpc>
              <a:spcBef>
                <a:spcPts val="2300"/>
              </a:spcBef>
              <a:spcAft>
                <a:spcPts val="0"/>
              </a:spcAft>
              <a:buNone/>
            </a:pPr>
            <a:r>
              <a:rPr lang="en" sz="1200">
                <a:solidFill>
                  <a:srgbClr val="51565E"/>
                </a:solidFill>
                <a:highlight>
                  <a:srgbClr val="FFFFFF"/>
                </a:highlight>
                <a:latin typeface="Roboto"/>
                <a:ea typeface="Roboto"/>
                <a:cs typeface="Roboto"/>
                <a:sym typeface="Roboto"/>
              </a:rPr>
              <a:t>Let’s consider an example for copying values in Java by merely assigning values from one object into another.</a:t>
            </a:r>
            <a:endParaRPr sz="1200">
              <a:solidFill>
                <a:srgbClr val="51565E"/>
              </a:solidFill>
              <a:highlight>
                <a:srgbClr val="FFFFFF"/>
              </a:highlight>
              <a:latin typeface="Roboto"/>
              <a:ea typeface="Roboto"/>
              <a:cs typeface="Roboto"/>
              <a:sym typeface="Roboto"/>
            </a:endParaRPr>
          </a:p>
          <a:p>
            <a:pPr indent="0" lvl="0" marL="0" rtl="0" algn="l">
              <a:spcBef>
                <a:spcPts val="2000"/>
              </a:spcBef>
              <a:spcAft>
                <a:spcPts val="12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77"/>
          <p:cNvSpPr txBox="1"/>
          <p:nvPr/>
        </p:nvSpPr>
        <p:spPr>
          <a:xfrm>
            <a:off x="138550" y="109175"/>
            <a:ext cx="8040600" cy="49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Nunito"/>
                <a:ea typeface="Nunito"/>
                <a:cs typeface="Nunito"/>
                <a:sym typeface="Nunito"/>
              </a:rPr>
              <a:t>p</a:t>
            </a:r>
            <a:r>
              <a:rPr lang="en" sz="1500">
                <a:latin typeface="Nunito"/>
                <a:ea typeface="Nunito"/>
                <a:cs typeface="Nunito"/>
                <a:sym typeface="Nunito"/>
              </a:rPr>
              <a:t>ublic class Car{</a:t>
            </a:r>
            <a:endParaRPr sz="1500">
              <a:latin typeface="Nunito"/>
              <a:ea typeface="Nunito"/>
              <a:cs typeface="Nunito"/>
              <a:sym typeface="Nunito"/>
            </a:endParaRPr>
          </a:p>
          <a:p>
            <a:pPr indent="0" lvl="0" marL="0" rtl="0" algn="l">
              <a:spcBef>
                <a:spcPts val="0"/>
              </a:spcBef>
              <a:spcAft>
                <a:spcPts val="0"/>
              </a:spcAft>
              <a:buNone/>
            </a:pPr>
            <a:r>
              <a:rPr lang="en" sz="1500">
                <a:latin typeface="Nunito"/>
                <a:ea typeface="Nunito"/>
                <a:cs typeface="Nunito"/>
                <a:sym typeface="Nunito"/>
              </a:rPr>
              <a:t>   </a:t>
            </a:r>
            <a:r>
              <a:rPr lang="en" sz="1500">
                <a:latin typeface="Nunito"/>
                <a:ea typeface="Nunito"/>
                <a:cs typeface="Nunito"/>
                <a:sym typeface="Nunito"/>
              </a:rPr>
              <a:t>i</a:t>
            </a:r>
            <a:r>
              <a:rPr lang="en" sz="1500">
                <a:latin typeface="Nunito"/>
                <a:ea typeface="Nunito"/>
                <a:cs typeface="Nunito"/>
                <a:sym typeface="Nunito"/>
              </a:rPr>
              <a:t>nt id;</a:t>
            </a:r>
            <a:endParaRPr sz="1500">
              <a:latin typeface="Nunito"/>
              <a:ea typeface="Nunito"/>
              <a:cs typeface="Nunito"/>
              <a:sym typeface="Nunito"/>
            </a:endParaRPr>
          </a:p>
          <a:p>
            <a:pPr indent="0" lvl="0" marL="0" rtl="0" algn="l">
              <a:spcBef>
                <a:spcPts val="0"/>
              </a:spcBef>
              <a:spcAft>
                <a:spcPts val="0"/>
              </a:spcAft>
              <a:buNone/>
            </a:pPr>
            <a:r>
              <a:rPr lang="en" sz="1500">
                <a:latin typeface="Nunito"/>
                <a:ea typeface="Nunito"/>
                <a:cs typeface="Nunito"/>
                <a:sym typeface="Nunito"/>
              </a:rPr>
              <a:t>   String name;</a:t>
            </a:r>
            <a:endParaRPr sz="1500">
              <a:latin typeface="Nunito"/>
              <a:ea typeface="Nunito"/>
              <a:cs typeface="Nunito"/>
              <a:sym typeface="Nunito"/>
            </a:endParaRPr>
          </a:p>
          <a:p>
            <a:pPr indent="0" lvl="0" marL="0" rtl="0" algn="l">
              <a:spcBef>
                <a:spcPts val="0"/>
              </a:spcBef>
              <a:spcAft>
                <a:spcPts val="0"/>
              </a:spcAft>
              <a:buNone/>
            </a:pPr>
            <a:r>
              <a:rPr lang="en" sz="1500">
                <a:latin typeface="Nunito"/>
                <a:ea typeface="Nunito"/>
                <a:cs typeface="Nunito"/>
                <a:sym typeface="Nunito"/>
              </a:rPr>
              <a:t>   Car(int id, String name){</a:t>
            </a:r>
            <a:endParaRPr sz="1500">
              <a:latin typeface="Nunito"/>
              <a:ea typeface="Nunito"/>
              <a:cs typeface="Nunito"/>
              <a:sym typeface="Nunito"/>
            </a:endParaRPr>
          </a:p>
          <a:p>
            <a:pPr indent="0" lvl="0" marL="0" rtl="0" algn="l">
              <a:spcBef>
                <a:spcPts val="0"/>
              </a:spcBef>
              <a:spcAft>
                <a:spcPts val="0"/>
              </a:spcAft>
              <a:buNone/>
            </a:pPr>
            <a:r>
              <a:rPr lang="en" sz="1500">
                <a:latin typeface="Nunito"/>
                <a:ea typeface="Nunito"/>
                <a:cs typeface="Nunito"/>
                <a:sym typeface="Nunito"/>
              </a:rPr>
              <a:t>       this.id = id;</a:t>
            </a:r>
            <a:endParaRPr sz="1500">
              <a:latin typeface="Nunito"/>
              <a:ea typeface="Nunito"/>
              <a:cs typeface="Nunito"/>
              <a:sym typeface="Nunito"/>
            </a:endParaRPr>
          </a:p>
          <a:p>
            <a:pPr indent="0" lvl="0" marL="0" rtl="0" algn="l">
              <a:spcBef>
                <a:spcPts val="0"/>
              </a:spcBef>
              <a:spcAft>
                <a:spcPts val="0"/>
              </a:spcAft>
              <a:buNone/>
            </a:pPr>
            <a:r>
              <a:rPr lang="en" sz="1500">
                <a:latin typeface="Nunito"/>
                <a:ea typeface="Nunito"/>
                <a:cs typeface="Nunito"/>
                <a:sym typeface="Nunito"/>
              </a:rPr>
              <a:t>       </a:t>
            </a:r>
            <a:r>
              <a:rPr lang="en" sz="1500">
                <a:latin typeface="Nunito"/>
                <a:ea typeface="Nunito"/>
                <a:cs typeface="Nunito"/>
                <a:sym typeface="Nunito"/>
              </a:rPr>
              <a:t>t</a:t>
            </a:r>
            <a:r>
              <a:rPr lang="en" sz="1500">
                <a:latin typeface="Nunito"/>
                <a:ea typeface="Nunito"/>
                <a:cs typeface="Nunito"/>
                <a:sym typeface="Nunito"/>
              </a:rPr>
              <a:t>his.</a:t>
            </a:r>
            <a:r>
              <a:rPr lang="en" sz="1500">
                <a:latin typeface="Nunito"/>
                <a:ea typeface="Nunito"/>
                <a:cs typeface="Nunito"/>
                <a:sym typeface="Nunito"/>
              </a:rPr>
              <a:t>n</a:t>
            </a:r>
            <a:r>
              <a:rPr lang="en" sz="1500">
                <a:latin typeface="Nunito"/>
                <a:ea typeface="Nunito"/>
                <a:cs typeface="Nunito"/>
                <a:sym typeface="Nunito"/>
              </a:rPr>
              <a:t>ame = name;</a:t>
            </a:r>
            <a:endParaRPr sz="1500">
              <a:latin typeface="Nunito"/>
              <a:ea typeface="Nunito"/>
              <a:cs typeface="Nunito"/>
              <a:sym typeface="Nunito"/>
            </a:endParaRPr>
          </a:p>
          <a:p>
            <a:pPr indent="0" lvl="0" marL="0" rtl="0" algn="l">
              <a:spcBef>
                <a:spcPts val="0"/>
              </a:spcBef>
              <a:spcAft>
                <a:spcPts val="0"/>
              </a:spcAft>
              <a:buNone/>
            </a:pPr>
            <a:r>
              <a:rPr lang="en" sz="1500">
                <a:latin typeface="Nunito"/>
                <a:ea typeface="Nunito"/>
                <a:cs typeface="Nunito"/>
                <a:sym typeface="Nunito"/>
              </a:rPr>
              <a:t>   }</a:t>
            </a:r>
            <a:endParaRPr sz="1500">
              <a:latin typeface="Nunito"/>
              <a:ea typeface="Nunito"/>
              <a:cs typeface="Nunito"/>
              <a:sym typeface="Nunito"/>
            </a:endParaRPr>
          </a:p>
          <a:p>
            <a:pPr indent="0" lvl="0" marL="0" rtl="0" algn="l">
              <a:spcBef>
                <a:spcPts val="0"/>
              </a:spcBef>
              <a:spcAft>
                <a:spcPts val="0"/>
              </a:spcAft>
              <a:buNone/>
            </a:pPr>
            <a:r>
              <a:rPr lang="en" sz="1500">
                <a:latin typeface="Nunito"/>
                <a:ea typeface="Nunito"/>
                <a:cs typeface="Nunito"/>
                <a:sym typeface="Nunito"/>
              </a:rPr>
              <a:t>  Car(){}</a:t>
            </a:r>
            <a:endParaRPr sz="1500">
              <a:latin typeface="Nunito"/>
              <a:ea typeface="Nunito"/>
              <a:cs typeface="Nunito"/>
              <a:sym typeface="Nunito"/>
            </a:endParaRPr>
          </a:p>
          <a:p>
            <a:pPr indent="0" lvl="0" marL="0" rtl="0" algn="l">
              <a:spcBef>
                <a:spcPts val="0"/>
              </a:spcBef>
              <a:spcAft>
                <a:spcPts val="0"/>
              </a:spcAft>
              <a:buNone/>
            </a:pPr>
            <a:r>
              <a:rPr lang="en" sz="1500">
                <a:latin typeface="Nunito"/>
                <a:ea typeface="Nunito"/>
                <a:cs typeface="Nunito"/>
                <a:sym typeface="Nunito"/>
              </a:rPr>
              <a:t>  //displaying results</a:t>
            </a:r>
            <a:endParaRPr sz="1500">
              <a:latin typeface="Nunito"/>
              <a:ea typeface="Nunito"/>
              <a:cs typeface="Nunito"/>
              <a:sym typeface="Nunito"/>
            </a:endParaRPr>
          </a:p>
          <a:p>
            <a:pPr indent="0" lvl="0" marL="0" rtl="0" algn="l">
              <a:spcBef>
                <a:spcPts val="0"/>
              </a:spcBef>
              <a:spcAft>
                <a:spcPts val="0"/>
              </a:spcAft>
              <a:buNone/>
            </a:pPr>
            <a:r>
              <a:rPr lang="en" sz="1500">
                <a:latin typeface="Nunito"/>
                <a:ea typeface="Nunito"/>
                <a:cs typeface="Nunito"/>
                <a:sym typeface="Nunito"/>
              </a:rPr>
              <a:t>  </a:t>
            </a:r>
            <a:r>
              <a:rPr lang="en" sz="1500">
                <a:latin typeface="Nunito"/>
                <a:ea typeface="Nunito"/>
                <a:cs typeface="Nunito"/>
                <a:sym typeface="Nunito"/>
              </a:rPr>
              <a:t>v</a:t>
            </a:r>
            <a:r>
              <a:rPr lang="en" sz="1500">
                <a:latin typeface="Nunito"/>
                <a:ea typeface="Nunito"/>
                <a:cs typeface="Nunito"/>
                <a:sym typeface="Nunito"/>
              </a:rPr>
              <a:t>oid display(){ System.out.println(id + “ “+name);}</a:t>
            </a:r>
            <a:endParaRPr sz="1500">
              <a:latin typeface="Nunito"/>
              <a:ea typeface="Nunito"/>
              <a:cs typeface="Nunito"/>
              <a:sym typeface="Nunito"/>
            </a:endParaRPr>
          </a:p>
          <a:p>
            <a:pPr indent="0" lvl="0" marL="0" rtl="0" algn="l">
              <a:spcBef>
                <a:spcPts val="0"/>
              </a:spcBef>
              <a:spcAft>
                <a:spcPts val="0"/>
              </a:spcAft>
              <a:buNone/>
            </a:pPr>
            <a:r>
              <a:t/>
            </a:r>
            <a:endParaRPr sz="1500">
              <a:latin typeface="Nunito"/>
              <a:ea typeface="Nunito"/>
              <a:cs typeface="Nunito"/>
              <a:sym typeface="Nunito"/>
            </a:endParaRPr>
          </a:p>
          <a:p>
            <a:pPr indent="0" lvl="0" marL="0" rtl="0" algn="l">
              <a:spcBef>
                <a:spcPts val="0"/>
              </a:spcBef>
              <a:spcAft>
                <a:spcPts val="0"/>
              </a:spcAft>
              <a:buNone/>
            </a:pPr>
            <a:r>
              <a:rPr lang="en" sz="1500">
                <a:latin typeface="Nunito"/>
                <a:ea typeface="Nunito"/>
                <a:cs typeface="Nunito"/>
                <a:sym typeface="Nunito"/>
              </a:rPr>
              <a:t>  </a:t>
            </a:r>
            <a:r>
              <a:rPr lang="en" sz="1500">
                <a:latin typeface="Nunito"/>
                <a:ea typeface="Nunito"/>
                <a:cs typeface="Nunito"/>
                <a:sym typeface="Nunito"/>
              </a:rPr>
              <a:t>p</a:t>
            </a:r>
            <a:r>
              <a:rPr lang="en" sz="1500">
                <a:latin typeface="Nunito"/>
                <a:ea typeface="Nunito"/>
                <a:cs typeface="Nunito"/>
                <a:sym typeface="Nunito"/>
              </a:rPr>
              <a:t>ublic static void main(String[] </a:t>
            </a:r>
            <a:r>
              <a:rPr lang="en" sz="1500">
                <a:latin typeface="Nunito"/>
                <a:ea typeface="Nunito"/>
                <a:cs typeface="Nunito"/>
                <a:sym typeface="Nunito"/>
              </a:rPr>
              <a:t>argos</a:t>
            </a:r>
            <a:r>
              <a:rPr lang="en" sz="1500">
                <a:latin typeface="Nunito"/>
                <a:ea typeface="Nunito"/>
                <a:cs typeface="Nunito"/>
                <a:sym typeface="Nunito"/>
              </a:rPr>
              <a:t>){</a:t>
            </a:r>
            <a:endParaRPr sz="1500">
              <a:latin typeface="Nunito"/>
              <a:ea typeface="Nunito"/>
              <a:cs typeface="Nunito"/>
              <a:sym typeface="Nunito"/>
            </a:endParaRPr>
          </a:p>
          <a:p>
            <a:pPr indent="0" lvl="0" marL="0" rtl="0" algn="l">
              <a:spcBef>
                <a:spcPts val="0"/>
              </a:spcBef>
              <a:spcAft>
                <a:spcPts val="0"/>
              </a:spcAft>
              <a:buNone/>
            </a:pPr>
            <a:r>
              <a:rPr lang="en" sz="1500">
                <a:latin typeface="Nunito"/>
                <a:ea typeface="Nunito"/>
                <a:cs typeface="Nunito"/>
                <a:sym typeface="Nunito"/>
              </a:rPr>
              <a:t>      Car c1 = new Car(1,”Mercedes Benz”);</a:t>
            </a:r>
            <a:endParaRPr sz="1500">
              <a:latin typeface="Nunito"/>
              <a:ea typeface="Nunito"/>
              <a:cs typeface="Nunito"/>
              <a:sym typeface="Nunito"/>
            </a:endParaRPr>
          </a:p>
          <a:p>
            <a:pPr indent="0" lvl="0" marL="0" rtl="0" algn="l">
              <a:spcBef>
                <a:spcPts val="0"/>
              </a:spcBef>
              <a:spcAft>
                <a:spcPts val="0"/>
              </a:spcAft>
              <a:buNone/>
            </a:pPr>
            <a:r>
              <a:rPr lang="en" sz="1500">
                <a:latin typeface="Nunito"/>
                <a:ea typeface="Nunito"/>
                <a:cs typeface="Nunito"/>
                <a:sym typeface="Nunito"/>
              </a:rPr>
              <a:t>      Car c2 = new Car();</a:t>
            </a:r>
            <a:endParaRPr sz="1500">
              <a:latin typeface="Nunito"/>
              <a:ea typeface="Nunito"/>
              <a:cs typeface="Nunito"/>
              <a:sym typeface="Nunito"/>
            </a:endParaRPr>
          </a:p>
          <a:p>
            <a:pPr indent="0" lvl="0" marL="0" rtl="0" algn="l">
              <a:spcBef>
                <a:spcPts val="0"/>
              </a:spcBef>
              <a:spcAft>
                <a:spcPts val="0"/>
              </a:spcAft>
              <a:buNone/>
            </a:pPr>
            <a:r>
              <a:rPr lang="en" sz="1500">
                <a:latin typeface="Nunito"/>
                <a:ea typeface="Nunito"/>
                <a:cs typeface="Nunito"/>
                <a:sym typeface="Nunito"/>
              </a:rPr>
              <a:t>      c2.id = c1.id;</a:t>
            </a:r>
            <a:endParaRPr sz="1500">
              <a:latin typeface="Nunito"/>
              <a:ea typeface="Nunito"/>
              <a:cs typeface="Nunito"/>
              <a:sym typeface="Nunito"/>
            </a:endParaRPr>
          </a:p>
          <a:p>
            <a:pPr indent="0" lvl="0" marL="0" rtl="0" algn="l">
              <a:spcBef>
                <a:spcPts val="0"/>
              </a:spcBef>
              <a:spcAft>
                <a:spcPts val="0"/>
              </a:spcAft>
              <a:buNone/>
            </a:pPr>
            <a:r>
              <a:rPr lang="en" sz="1500">
                <a:latin typeface="Nunito"/>
                <a:ea typeface="Nunito"/>
                <a:cs typeface="Nunito"/>
                <a:sym typeface="Nunito"/>
              </a:rPr>
              <a:t>      c2.</a:t>
            </a:r>
            <a:r>
              <a:rPr lang="en" sz="1500">
                <a:latin typeface="Nunito"/>
                <a:ea typeface="Nunito"/>
                <a:cs typeface="Nunito"/>
                <a:sym typeface="Nunito"/>
              </a:rPr>
              <a:t>n</a:t>
            </a:r>
            <a:r>
              <a:rPr lang="en" sz="1500">
                <a:latin typeface="Nunito"/>
                <a:ea typeface="Nunito"/>
                <a:cs typeface="Nunito"/>
                <a:sym typeface="Nunito"/>
              </a:rPr>
              <a:t>ame  = c1.name;</a:t>
            </a:r>
            <a:endParaRPr sz="1500">
              <a:latin typeface="Nunito"/>
              <a:ea typeface="Nunito"/>
              <a:cs typeface="Nunito"/>
              <a:sym typeface="Nunito"/>
            </a:endParaRPr>
          </a:p>
          <a:p>
            <a:pPr indent="0" lvl="0" marL="0" rtl="0" algn="l">
              <a:spcBef>
                <a:spcPts val="0"/>
              </a:spcBef>
              <a:spcAft>
                <a:spcPts val="0"/>
              </a:spcAft>
              <a:buNone/>
            </a:pPr>
            <a:r>
              <a:rPr lang="en" sz="1500">
                <a:latin typeface="Nunito"/>
                <a:ea typeface="Nunito"/>
                <a:cs typeface="Nunito"/>
                <a:sym typeface="Nunito"/>
              </a:rPr>
              <a:t>      </a:t>
            </a:r>
            <a:r>
              <a:rPr lang="en" sz="1500">
                <a:latin typeface="Nunito"/>
                <a:ea typeface="Nunito"/>
                <a:cs typeface="Nunito"/>
                <a:sym typeface="Nunito"/>
              </a:rPr>
              <a:t>c</a:t>
            </a:r>
            <a:r>
              <a:rPr lang="en" sz="1500">
                <a:latin typeface="Nunito"/>
                <a:ea typeface="Nunito"/>
                <a:cs typeface="Nunito"/>
                <a:sym typeface="Nunito"/>
              </a:rPr>
              <a:t>1.display();</a:t>
            </a:r>
            <a:endParaRPr sz="1500">
              <a:latin typeface="Nunito"/>
              <a:ea typeface="Nunito"/>
              <a:cs typeface="Nunito"/>
              <a:sym typeface="Nunito"/>
            </a:endParaRPr>
          </a:p>
          <a:p>
            <a:pPr indent="0" lvl="0" marL="0" rtl="0" algn="l">
              <a:spcBef>
                <a:spcPts val="0"/>
              </a:spcBef>
              <a:spcAft>
                <a:spcPts val="0"/>
              </a:spcAft>
              <a:buNone/>
            </a:pPr>
            <a:r>
              <a:rPr lang="en" sz="1500">
                <a:latin typeface="Nunito"/>
                <a:ea typeface="Nunito"/>
                <a:cs typeface="Nunito"/>
                <a:sym typeface="Nunito"/>
              </a:rPr>
              <a:t>      c2.display();</a:t>
            </a:r>
            <a:endParaRPr sz="1500">
              <a:latin typeface="Nunito"/>
              <a:ea typeface="Nunito"/>
              <a:cs typeface="Nunito"/>
              <a:sym typeface="Nunito"/>
            </a:endParaRPr>
          </a:p>
          <a:p>
            <a:pPr indent="0" lvl="0" marL="0" rtl="0" algn="l">
              <a:spcBef>
                <a:spcPts val="0"/>
              </a:spcBef>
              <a:spcAft>
                <a:spcPts val="0"/>
              </a:spcAft>
              <a:buNone/>
            </a:pPr>
            <a:r>
              <a:rPr lang="en" sz="1500">
                <a:latin typeface="Nunito"/>
                <a:ea typeface="Nunito"/>
                <a:cs typeface="Nunito"/>
                <a:sym typeface="Nunito"/>
              </a:rPr>
              <a:t>  }</a:t>
            </a:r>
            <a:endParaRPr sz="1500">
              <a:latin typeface="Nunito"/>
              <a:ea typeface="Nunito"/>
              <a:cs typeface="Nunito"/>
              <a:sym typeface="Nunito"/>
            </a:endParaRPr>
          </a:p>
          <a:p>
            <a:pPr indent="0" lvl="0" marL="0" rtl="0" algn="l">
              <a:spcBef>
                <a:spcPts val="0"/>
              </a:spcBef>
              <a:spcAft>
                <a:spcPts val="0"/>
              </a:spcAft>
              <a:buNone/>
            </a:pPr>
            <a:r>
              <a:rPr lang="en" sz="1500">
                <a:latin typeface="Nunito"/>
                <a:ea typeface="Nunito"/>
                <a:cs typeface="Nunito"/>
                <a:sym typeface="Nunito"/>
              </a:rPr>
              <a:t>}</a:t>
            </a:r>
            <a:endParaRPr sz="1500">
              <a:latin typeface="Nunito"/>
              <a:ea typeface="Nunito"/>
              <a:cs typeface="Nunito"/>
              <a:sym typeface="Nuni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method overloading?</a:t>
            </a:r>
            <a:endParaRPr/>
          </a:p>
        </p:txBody>
      </p:sp>
      <p:sp>
        <p:nvSpPr>
          <p:cNvPr id="690" name="Google Shape;690;p7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en" sz="1600"/>
              <a:t>In Java, Method Overloading allows different methods to have the same name, but different signatures where the signature can differ by the number of input parameters or type of input parameters, or a mixture of both.</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rPr lang="en" sz="1600"/>
              <a:t>Method overloading in Java is also known as </a:t>
            </a:r>
            <a:r>
              <a:rPr b="1" lang="en" sz="1600"/>
              <a:t>Compile-time Polymorphism,</a:t>
            </a:r>
            <a:r>
              <a:rPr lang="en" sz="1600"/>
              <a:t> Static Polymorphism, or Early binding. In Method overloading compared to the parent argument, the child argument will get the highest priority.</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96" name="Google Shape;696;p7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7" name="Google Shape;697;p79"/>
          <p:cNvPicPr preferRelativeResize="0"/>
          <p:nvPr/>
        </p:nvPicPr>
        <p:blipFill>
          <a:blip r:embed="rId3">
            <a:alphaModFix/>
          </a:blip>
          <a:stretch>
            <a:fillRect/>
          </a:stretch>
        </p:blipFill>
        <p:spPr>
          <a:xfrm>
            <a:off x="1604596" y="0"/>
            <a:ext cx="5934808" cy="5143500"/>
          </a:xfrm>
          <a:prstGeom prst="rect">
            <a:avLst/>
          </a:prstGeom>
          <a:noFill/>
          <a:ln>
            <a:noFill/>
          </a:ln>
        </p:spPr>
      </p:pic>
      <p:pic>
        <p:nvPicPr>
          <p:cNvPr id="698" name="Google Shape;698;p79"/>
          <p:cNvPicPr preferRelativeResize="0"/>
          <p:nvPr/>
        </p:nvPicPr>
        <p:blipFill>
          <a:blip r:embed="rId4">
            <a:alphaModFix/>
          </a:blip>
          <a:stretch>
            <a:fillRect/>
          </a:stretch>
        </p:blipFill>
        <p:spPr>
          <a:xfrm>
            <a:off x="5796419" y="4208475"/>
            <a:ext cx="1909500" cy="8893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Different ways of method overloading in Java</a:t>
            </a:r>
            <a:endParaRPr/>
          </a:p>
        </p:txBody>
      </p:sp>
      <p:sp>
        <p:nvSpPr>
          <p:cNvPr id="704" name="Google Shape;704;p8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685800" rtl="0" algn="l">
              <a:lnSpc>
                <a:spcPct val="158000"/>
              </a:lnSpc>
              <a:spcBef>
                <a:spcPts val="0"/>
              </a:spcBef>
              <a:spcAft>
                <a:spcPts val="0"/>
              </a:spcAft>
              <a:buClr>
                <a:srgbClr val="273239"/>
              </a:buClr>
              <a:buSzPts val="1300"/>
              <a:buChar char="●"/>
            </a:pPr>
            <a:r>
              <a:rPr lang="en">
                <a:solidFill>
                  <a:srgbClr val="273239"/>
                </a:solidFill>
                <a:highlight>
                  <a:srgbClr val="FFFFFF"/>
                </a:highlight>
              </a:rPr>
              <a:t>Changing the Number of Parameters.</a:t>
            </a:r>
            <a:endParaRPr>
              <a:solidFill>
                <a:srgbClr val="273239"/>
              </a:solidFill>
              <a:highlight>
                <a:srgbClr val="FFFFFF"/>
              </a:highlight>
            </a:endParaRPr>
          </a:p>
          <a:p>
            <a:pPr indent="-311150" lvl="0" marL="685800" rtl="0" algn="l">
              <a:lnSpc>
                <a:spcPct val="158000"/>
              </a:lnSpc>
              <a:spcBef>
                <a:spcPts val="0"/>
              </a:spcBef>
              <a:spcAft>
                <a:spcPts val="0"/>
              </a:spcAft>
              <a:buClr>
                <a:srgbClr val="273239"/>
              </a:buClr>
              <a:buSzPts val="1300"/>
              <a:buChar char="●"/>
            </a:pPr>
            <a:r>
              <a:rPr lang="en">
                <a:solidFill>
                  <a:srgbClr val="273239"/>
                </a:solidFill>
                <a:highlight>
                  <a:srgbClr val="FFFFFF"/>
                </a:highlight>
              </a:rPr>
              <a:t>Changing Data Types of the Arguments.</a:t>
            </a:r>
            <a:endParaRPr>
              <a:solidFill>
                <a:srgbClr val="273239"/>
              </a:solidFill>
              <a:highlight>
                <a:srgbClr val="FFFFFF"/>
              </a:highlight>
            </a:endParaRPr>
          </a:p>
          <a:p>
            <a:pPr indent="-311150" lvl="0" marL="685800" rtl="0" algn="l">
              <a:lnSpc>
                <a:spcPct val="158000"/>
              </a:lnSpc>
              <a:spcBef>
                <a:spcPts val="0"/>
              </a:spcBef>
              <a:spcAft>
                <a:spcPts val="0"/>
              </a:spcAft>
              <a:buClr>
                <a:srgbClr val="273239"/>
              </a:buClr>
              <a:buSzPts val="1300"/>
              <a:buChar char="●"/>
            </a:pPr>
            <a:r>
              <a:rPr lang="en">
                <a:solidFill>
                  <a:srgbClr val="273239"/>
                </a:solidFill>
                <a:highlight>
                  <a:srgbClr val="FFFFFF"/>
                </a:highlight>
              </a:rPr>
              <a:t>Changing the Order of the Parameters of Methods</a:t>
            </a:r>
            <a:endParaRPr>
              <a:solidFill>
                <a:srgbClr val="273239"/>
              </a:solidFill>
              <a:highlight>
                <a:srgbClr val="FFFFFF"/>
              </a:highlight>
            </a:endParaRPr>
          </a:p>
          <a:p>
            <a:pPr indent="0" lvl="0" marL="0" rtl="0" algn="l">
              <a:spcBef>
                <a:spcPts val="1800"/>
              </a:spcBef>
              <a:spcAft>
                <a:spcPts val="120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AutoNum type="arabicPeriod"/>
            </a:pPr>
            <a:r>
              <a:rPr lang="en"/>
              <a:t>Changing the number of parameters</a:t>
            </a:r>
            <a:endParaRPr/>
          </a:p>
        </p:txBody>
      </p:sp>
      <p:sp>
        <p:nvSpPr>
          <p:cNvPr id="710" name="Google Shape;710;p8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rgbClr val="273239"/>
                </a:solidFill>
                <a:highlight>
                  <a:srgbClr val="FFFFFF"/>
                </a:highlight>
              </a:rPr>
              <a:t>Method overloading can be achieved by changing the number of parameters while passing to different methods.</a:t>
            </a:r>
            <a:endParaRPr>
              <a:solidFill>
                <a:srgbClr val="273239"/>
              </a:solidFill>
              <a:highlight>
                <a:srgbClr val="FFFFFF"/>
              </a:highlight>
            </a:endParaRPr>
          </a:p>
          <a:p>
            <a:pPr indent="0" lvl="0" marL="0" rtl="0" algn="l">
              <a:spcBef>
                <a:spcPts val="8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9"/>
          <p:cNvSpPr txBox="1"/>
          <p:nvPr>
            <p:ph type="title"/>
          </p:nvPr>
        </p:nvSpPr>
        <p:spPr>
          <a:xfrm>
            <a:off x="0" y="0"/>
            <a:ext cx="7030500" cy="48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Java objects?</a:t>
            </a:r>
            <a:endParaRPr/>
          </a:p>
        </p:txBody>
      </p:sp>
      <p:sp>
        <p:nvSpPr>
          <p:cNvPr id="315" name="Google Shape;315;p1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6" name="Google Shape;316;p19"/>
          <p:cNvPicPr preferRelativeResize="0"/>
          <p:nvPr/>
        </p:nvPicPr>
        <p:blipFill>
          <a:blip r:embed="rId3">
            <a:alphaModFix/>
          </a:blip>
          <a:stretch>
            <a:fillRect/>
          </a:stretch>
        </p:blipFill>
        <p:spPr>
          <a:xfrm>
            <a:off x="1303800" y="487199"/>
            <a:ext cx="6140675" cy="46509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16" name="Google Shape;716;p8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17" name="Google Shape;717;p82"/>
          <p:cNvPicPr preferRelativeResize="0"/>
          <p:nvPr/>
        </p:nvPicPr>
        <p:blipFill>
          <a:blip r:embed="rId3">
            <a:alphaModFix/>
          </a:blip>
          <a:stretch>
            <a:fillRect/>
          </a:stretch>
        </p:blipFill>
        <p:spPr>
          <a:xfrm>
            <a:off x="80525" y="528510"/>
            <a:ext cx="4491476" cy="3398815"/>
          </a:xfrm>
          <a:prstGeom prst="rect">
            <a:avLst/>
          </a:prstGeom>
          <a:noFill/>
          <a:ln>
            <a:noFill/>
          </a:ln>
        </p:spPr>
      </p:pic>
      <p:pic>
        <p:nvPicPr>
          <p:cNvPr id="718" name="Google Shape;718;p82"/>
          <p:cNvPicPr preferRelativeResize="0"/>
          <p:nvPr/>
        </p:nvPicPr>
        <p:blipFill>
          <a:blip r:embed="rId4">
            <a:alphaModFix/>
          </a:blip>
          <a:stretch>
            <a:fillRect/>
          </a:stretch>
        </p:blipFill>
        <p:spPr>
          <a:xfrm>
            <a:off x="4479000" y="718000"/>
            <a:ext cx="4614950" cy="32093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Changing Data Types of the Arguments</a:t>
            </a:r>
            <a:endParaRPr/>
          </a:p>
        </p:txBody>
      </p:sp>
      <p:sp>
        <p:nvSpPr>
          <p:cNvPr id="724" name="Google Shape;724;p8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rgbClr val="273239"/>
                </a:solidFill>
                <a:highlight>
                  <a:srgbClr val="FFFFFF"/>
                </a:highlight>
              </a:rPr>
              <a:t>In many cases, methods can be considered Overloaded if they have the same name but have different parameter types, methods are considered to be overloaded.</a:t>
            </a:r>
            <a:endParaRPr>
              <a:solidFill>
                <a:srgbClr val="273239"/>
              </a:solidFill>
              <a:highlight>
                <a:srgbClr val="FFFFFF"/>
              </a:highlight>
            </a:endParaRPr>
          </a:p>
          <a:p>
            <a:pPr indent="0" lvl="0" marL="0" rtl="0" algn="l">
              <a:spcBef>
                <a:spcPts val="8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30" name="Google Shape;730;p8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31" name="Google Shape;731;p84"/>
          <p:cNvPicPr preferRelativeResize="0"/>
          <p:nvPr/>
        </p:nvPicPr>
        <p:blipFill>
          <a:blip r:embed="rId3">
            <a:alphaModFix/>
          </a:blip>
          <a:stretch>
            <a:fillRect/>
          </a:stretch>
        </p:blipFill>
        <p:spPr>
          <a:xfrm>
            <a:off x="0" y="1413325"/>
            <a:ext cx="3573535" cy="3730175"/>
          </a:xfrm>
          <a:prstGeom prst="rect">
            <a:avLst/>
          </a:prstGeom>
          <a:noFill/>
          <a:ln>
            <a:noFill/>
          </a:ln>
        </p:spPr>
      </p:pic>
      <p:pic>
        <p:nvPicPr>
          <p:cNvPr id="732" name="Google Shape;732;p84"/>
          <p:cNvPicPr preferRelativeResize="0"/>
          <p:nvPr/>
        </p:nvPicPr>
        <p:blipFill>
          <a:blip r:embed="rId4">
            <a:alphaModFix/>
          </a:blip>
          <a:stretch>
            <a:fillRect/>
          </a:stretch>
        </p:blipFill>
        <p:spPr>
          <a:xfrm>
            <a:off x="3573525" y="878001"/>
            <a:ext cx="5517076" cy="323050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Changing the order of the parameters of methods</a:t>
            </a:r>
            <a:endParaRPr/>
          </a:p>
        </p:txBody>
      </p:sp>
      <p:sp>
        <p:nvSpPr>
          <p:cNvPr id="738" name="Google Shape;738;p8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rgbClr val="273239"/>
                </a:solidFill>
                <a:highlight>
                  <a:srgbClr val="FFFFFF"/>
                </a:highlight>
              </a:rPr>
              <a:t>Method overloading can also be implemented by rearranging the parameters of two or more overloaded methods. For example, if the parameters of method 1 are (String name, int roll_no) and the other method is (int roll_no, String name) but both have the same name, then these 2 methods are considered to be overloaded with different sequences of parameters.</a:t>
            </a:r>
            <a:endParaRPr>
              <a:solidFill>
                <a:srgbClr val="273239"/>
              </a:solidFill>
              <a:highlight>
                <a:srgbClr val="FFFFFF"/>
              </a:highlight>
            </a:endParaRPr>
          </a:p>
          <a:p>
            <a:pPr indent="0" lvl="0" marL="0" rtl="0" algn="l">
              <a:spcBef>
                <a:spcPts val="8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8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44" name="Google Shape;744;p8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5" name="Google Shape;745;p86"/>
          <p:cNvPicPr preferRelativeResize="0"/>
          <p:nvPr/>
        </p:nvPicPr>
        <p:blipFill>
          <a:blip r:embed="rId3">
            <a:alphaModFix/>
          </a:blip>
          <a:stretch>
            <a:fillRect/>
          </a:stretch>
        </p:blipFill>
        <p:spPr>
          <a:xfrm>
            <a:off x="0" y="0"/>
            <a:ext cx="4531650" cy="4531650"/>
          </a:xfrm>
          <a:prstGeom prst="rect">
            <a:avLst/>
          </a:prstGeom>
          <a:noFill/>
          <a:ln>
            <a:noFill/>
          </a:ln>
        </p:spPr>
      </p:pic>
      <p:pic>
        <p:nvPicPr>
          <p:cNvPr id="746" name="Google Shape;746;p86"/>
          <p:cNvPicPr preferRelativeResize="0"/>
          <p:nvPr/>
        </p:nvPicPr>
        <p:blipFill>
          <a:blip r:embed="rId4">
            <a:alphaModFix/>
          </a:blip>
          <a:stretch>
            <a:fillRect/>
          </a:stretch>
        </p:blipFill>
        <p:spPr>
          <a:xfrm>
            <a:off x="4343500" y="1885225"/>
            <a:ext cx="4706951" cy="29647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if the exact prototype does not match with arguments?</a:t>
            </a:r>
            <a:endParaRPr/>
          </a:p>
        </p:txBody>
      </p:sp>
      <p:sp>
        <p:nvSpPr>
          <p:cNvPr id="752" name="Google Shape;752;p8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rgbClr val="273239"/>
                </a:solidFill>
                <a:highlight>
                  <a:srgbClr val="FFFFFF"/>
                </a:highlight>
              </a:rPr>
              <a:t> Priority-wise, the compiler takes these steps:</a:t>
            </a:r>
            <a:endParaRPr>
              <a:solidFill>
                <a:srgbClr val="273239"/>
              </a:solidFill>
              <a:highlight>
                <a:srgbClr val="FFFFFF"/>
              </a:highlight>
            </a:endParaRPr>
          </a:p>
          <a:p>
            <a:pPr indent="0" lvl="0" marL="0" rtl="0" algn="l">
              <a:spcBef>
                <a:spcPts val="800"/>
              </a:spcBef>
              <a:spcAft>
                <a:spcPts val="0"/>
              </a:spcAft>
              <a:buNone/>
            </a:pPr>
            <a:r>
              <a:t/>
            </a:r>
            <a:endParaRPr sz="1100">
              <a:solidFill>
                <a:srgbClr val="000000"/>
              </a:solidFill>
              <a:latin typeface="Arial"/>
              <a:ea typeface="Arial"/>
              <a:cs typeface="Arial"/>
              <a:sym typeface="Arial"/>
            </a:endParaRPr>
          </a:p>
          <a:p>
            <a:pPr indent="-311150" lvl="0" marL="457200" rtl="0" algn="l">
              <a:lnSpc>
                <a:spcPct val="158000"/>
              </a:lnSpc>
              <a:spcBef>
                <a:spcPts val="0"/>
              </a:spcBef>
              <a:spcAft>
                <a:spcPts val="0"/>
              </a:spcAft>
              <a:buSzPts val="1300"/>
              <a:buChar char="●"/>
            </a:pPr>
            <a:r>
              <a:rPr lang="en" u="sng">
                <a:solidFill>
                  <a:schemeClr val="hlink"/>
                </a:solidFill>
                <a:highlight>
                  <a:srgbClr val="FFFFFF"/>
                </a:highlight>
                <a:hlinkClick r:id="rId3"/>
              </a:rPr>
              <a:t>Type Conversion</a:t>
            </a:r>
            <a:r>
              <a:rPr lang="en">
                <a:solidFill>
                  <a:srgbClr val="273239"/>
                </a:solidFill>
                <a:highlight>
                  <a:srgbClr val="FFFFFF"/>
                </a:highlight>
              </a:rPr>
              <a:t> but to a higher type(in terms of range) in the same family.</a:t>
            </a:r>
            <a:endParaRPr>
              <a:solidFill>
                <a:srgbClr val="273239"/>
              </a:solidFill>
              <a:highlight>
                <a:srgbClr val="FFFFFF"/>
              </a:highlight>
            </a:endParaRPr>
          </a:p>
          <a:p>
            <a:pPr indent="-311150" lvl="0" marL="457200" rtl="0" algn="l">
              <a:lnSpc>
                <a:spcPct val="158000"/>
              </a:lnSpc>
              <a:spcBef>
                <a:spcPts val="0"/>
              </a:spcBef>
              <a:spcAft>
                <a:spcPts val="0"/>
              </a:spcAft>
              <a:buClr>
                <a:srgbClr val="273239"/>
              </a:buClr>
              <a:buSzPts val="1300"/>
              <a:buChar char="●"/>
            </a:pPr>
            <a:r>
              <a:rPr lang="en">
                <a:solidFill>
                  <a:srgbClr val="273239"/>
                </a:solidFill>
                <a:highlight>
                  <a:srgbClr val="FFFFFF"/>
                </a:highlight>
              </a:rPr>
              <a:t>Type conversion to the next higher family(suppose if there is no long data type available for an int data type, then it will search for the float data type).</a:t>
            </a:r>
            <a:endParaRPr>
              <a:solidFill>
                <a:srgbClr val="273239"/>
              </a:solidFill>
              <a:highlight>
                <a:srgbClr val="FFFFFF"/>
              </a:highlight>
            </a:endParaRPr>
          </a:p>
          <a:p>
            <a:pPr indent="0" lvl="0" marL="228600" rtl="0" algn="l">
              <a:lnSpc>
                <a:spcPct val="158000"/>
              </a:lnSpc>
              <a:spcBef>
                <a:spcPts val="0"/>
              </a:spcBef>
              <a:spcAft>
                <a:spcPts val="0"/>
              </a:spcAft>
              <a:buClr>
                <a:srgbClr val="273239"/>
              </a:buClr>
              <a:buSzPts val="1300"/>
              <a:buFont typeface="Nunito"/>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8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58" name="Google Shape;758;p8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9" name="Google Shape;759;p88"/>
          <p:cNvPicPr preferRelativeResize="0"/>
          <p:nvPr/>
        </p:nvPicPr>
        <p:blipFill>
          <a:blip r:embed="rId3">
            <a:alphaModFix/>
          </a:blip>
          <a:stretch>
            <a:fillRect/>
          </a:stretch>
        </p:blipFill>
        <p:spPr>
          <a:xfrm>
            <a:off x="1316662" y="0"/>
            <a:ext cx="6510676" cy="514350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8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65" name="Google Shape;765;p8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66" name="Google Shape;766;p89"/>
          <p:cNvPicPr preferRelativeResize="0"/>
          <p:nvPr/>
        </p:nvPicPr>
        <p:blipFill>
          <a:blip r:embed="rId3">
            <a:alphaModFix/>
          </a:blip>
          <a:stretch>
            <a:fillRect/>
          </a:stretch>
        </p:blipFill>
        <p:spPr>
          <a:xfrm>
            <a:off x="-2" y="-2"/>
            <a:ext cx="4415475" cy="3835575"/>
          </a:xfrm>
          <a:prstGeom prst="rect">
            <a:avLst/>
          </a:prstGeom>
          <a:noFill/>
          <a:ln>
            <a:noFill/>
          </a:ln>
        </p:spPr>
      </p:pic>
      <p:pic>
        <p:nvPicPr>
          <p:cNvPr id="767" name="Google Shape;767;p89"/>
          <p:cNvPicPr preferRelativeResize="0"/>
          <p:nvPr/>
        </p:nvPicPr>
        <p:blipFill>
          <a:blip r:embed="rId4">
            <a:alphaModFix/>
          </a:blip>
          <a:stretch>
            <a:fillRect/>
          </a:stretch>
        </p:blipFill>
        <p:spPr>
          <a:xfrm>
            <a:off x="4341173" y="0"/>
            <a:ext cx="4860254" cy="51435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9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pass objects into Java methods?</a:t>
            </a:r>
            <a:endParaRPr/>
          </a:p>
        </p:txBody>
      </p:sp>
      <p:sp>
        <p:nvSpPr>
          <p:cNvPr id="773" name="Google Shape;773;p9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600"/>
              <a:t>In Java, you can pass objects to methods in a similar way to passing other variables. When you pass an object to a method, you are essentially passing a reference to the object. This means that any changes made to the object inside the method will affect the original object. </a:t>
            </a:r>
            <a:endParaRPr sz="1600"/>
          </a:p>
          <a:p>
            <a:pPr indent="0" lvl="0" marL="0" rtl="0" algn="just">
              <a:spcBef>
                <a:spcPts val="1200"/>
              </a:spcBef>
              <a:spcAft>
                <a:spcPts val="0"/>
              </a:spcAft>
              <a:buNone/>
            </a:pPr>
            <a:r>
              <a:t/>
            </a:r>
            <a:endParaRPr sz="1600"/>
          </a:p>
          <a:p>
            <a:pPr indent="0" lvl="0" marL="0" rtl="0" algn="just">
              <a:spcBef>
                <a:spcPts val="1200"/>
              </a:spcBef>
              <a:spcAft>
                <a:spcPts val="1200"/>
              </a:spcAft>
              <a:buNone/>
            </a:pPr>
            <a:r>
              <a:t/>
            </a:r>
            <a:endParaRPr sz="16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9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79" name="Google Shape;779;p9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80" name="Google Shape;780;p91"/>
          <p:cNvPicPr preferRelativeResize="0"/>
          <p:nvPr/>
        </p:nvPicPr>
        <p:blipFill>
          <a:blip r:embed="rId3">
            <a:alphaModFix/>
          </a:blip>
          <a:stretch>
            <a:fillRect/>
          </a:stretch>
        </p:blipFill>
        <p:spPr>
          <a:xfrm>
            <a:off x="1038829" y="152400"/>
            <a:ext cx="7371142"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2" name="Google Shape;322;p2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228600" marR="228600" rtl="0" algn="l">
              <a:lnSpc>
                <a:spcPct val="166666"/>
              </a:lnSpc>
              <a:spcBef>
                <a:spcPts val="0"/>
              </a:spcBef>
              <a:spcAft>
                <a:spcPts val="0"/>
              </a:spcAft>
              <a:buNone/>
            </a:pPr>
            <a:r>
              <a:rPr lang="en" sz="1350">
                <a:solidFill>
                  <a:srgbClr val="000000"/>
                </a:solidFill>
                <a:highlight>
                  <a:srgbClr val="F8FAFF"/>
                </a:highlight>
                <a:latin typeface="Arial"/>
                <a:ea typeface="Arial"/>
                <a:cs typeface="Arial"/>
                <a:sym typeface="Arial"/>
              </a:rPr>
              <a:t>Note: Fields and methods of a class are also called members of the class.</a:t>
            </a:r>
            <a:endParaRPr sz="1350">
              <a:solidFill>
                <a:srgbClr val="000000"/>
              </a:solidFill>
              <a:highlight>
                <a:srgbClr val="F8FAFF"/>
              </a:highlight>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9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86" name="Google Shape;786;p9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87" name="Google Shape;787;p92"/>
          <p:cNvPicPr preferRelativeResize="0"/>
          <p:nvPr/>
        </p:nvPicPr>
        <p:blipFill>
          <a:blip r:embed="rId3">
            <a:alphaModFix/>
          </a:blip>
          <a:stretch>
            <a:fillRect/>
          </a:stretch>
        </p:blipFill>
        <p:spPr>
          <a:xfrm>
            <a:off x="1431171" y="0"/>
            <a:ext cx="6502459" cy="514350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9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93" name="Google Shape;793;p9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94" name="Google Shape;794;p93"/>
          <p:cNvPicPr preferRelativeResize="0"/>
          <p:nvPr/>
        </p:nvPicPr>
        <p:blipFill>
          <a:blip r:embed="rId3">
            <a:alphaModFix/>
          </a:blip>
          <a:stretch>
            <a:fillRect/>
          </a:stretch>
        </p:blipFill>
        <p:spPr>
          <a:xfrm>
            <a:off x="504825" y="1485900"/>
            <a:ext cx="8134350" cy="32004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9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00" name="Google Shape;800;p9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1" name="Google Shape;801;p94"/>
          <p:cNvPicPr preferRelativeResize="0"/>
          <p:nvPr/>
        </p:nvPicPr>
        <p:blipFill>
          <a:blip r:embed="rId3">
            <a:alphaModFix/>
          </a:blip>
          <a:stretch>
            <a:fillRect/>
          </a:stretch>
        </p:blipFill>
        <p:spPr>
          <a:xfrm>
            <a:off x="519100" y="1820450"/>
            <a:ext cx="8105775" cy="27622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9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Significance of the new operator</a:t>
            </a:r>
            <a:endParaRPr/>
          </a:p>
        </p:txBody>
      </p:sp>
      <p:sp>
        <p:nvSpPr>
          <p:cNvPr id="807" name="Google Shape;807;p9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600"/>
              <a:t>The new operator in Java is used to create an instance of a class or to allocate memory for an object. It is a crucial operator that plays a key role in the process of object creation and initialization. </a:t>
            </a:r>
            <a:endParaRPr sz="1600"/>
          </a:p>
          <a:p>
            <a:pPr indent="0" lvl="0" marL="0" rtl="0" algn="just">
              <a:spcBef>
                <a:spcPts val="1200"/>
              </a:spcBef>
              <a:spcAft>
                <a:spcPts val="0"/>
              </a:spcAft>
              <a:buNone/>
            </a:pPr>
            <a:r>
              <a:t/>
            </a:r>
            <a:endParaRPr sz="1600"/>
          </a:p>
          <a:p>
            <a:pPr indent="0" lvl="0" marL="0" rtl="0" algn="just">
              <a:spcBef>
                <a:spcPts val="1200"/>
              </a:spcBef>
              <a:spcAft>
                <a:spcPts val="1200"/>
              </a:spcAft>
              <a:buNone/>
            </a:pPr>
            <a:r>
              <a:t/>
            </a:r>
            <a:endParaRPr sz="16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9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13" name="Google Shape;813;p9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4" name="Google Shape;814;p96"/>
          <p:cNvPicPr preferRelativeResize="0"/>
          <p:nvPr/>
        </p:nvPicPr>
        <p:blipFill>
          <a:blip r:embed="rId3">
            <a:alphaModFix/>
          </a:blip>
          <a:stretch>
            <a:fillRect/>
          </a:stretch>
        </p:blipFill>
        <p:spPr>
          <a:xfrm>
            <a:off x="1249246" y="62975"/>
            <a:ext cx="7139608" cy="514349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9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20" name="Google Shape;820;p9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21" name="Google Shape;821;p97"/>
          <p:cNvPicPr preferRelativeResize="0"/>
          <p:nvPr/>
        </p:nvPicPr>
        <p:blipFill>
          <a:blip r:embed="rId3">
            <a:alphaModFix/>
          </a:blip>
          <a:stretch>
            <a:fillRect/>
          </a:stretch>
        </p:blipFill>
        <p:spPr>
          <a:xfrm>
            <a:off x="664058" y="62975"/>
            <a:ext cx="8151783"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9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27" name="Google Shape;827;p9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28" name="Google Shape;828;p98"/>
          <p:cNvPicPr preferRelativeResize="0"/>
          <p:nvPr/>
        </p:nvPicPr>
        <p:blipFill>
          <a:blip r:embed="rId3">
            <a:alphaModFix/>
          </a:blip>
          <a:stretch>
            <a:fillRect/>
          </a:stretch>
        </p:blipFill>
        <p:spPr>
          <a:xfrm>
            <a:off x="319088" y="1604963"/>
            <a:ext cx="8505825" cy="19335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9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34" name="Google Shape;834;p9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35" name="Google Shape;835;p99"/>
          <p:cNvPicPr preferRelativeResize="0"/>
          <p:nvPr/>
        </p:nvPicPr>
        <p:blipFill>
          <a:blip r:embed="rId3">
            <a:alphaModFix/>
          </a:blip>
          <a:stretch>
            <a:fillRect/>
          </a:stretch>
        </p:blipFill>
        <p:spPr>
          <a:xfrm>
            <a:off x="1153085" y="0"/>
            <a:ext cx="6837829" cy="5143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0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41" name="Google Shape;841;p10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42" name="Google Shape;842;p100"/>
          <p:cNvPicPr preferRelativeResize="0"/>
          <p:nvPr/>
        </p:nvPicPr>
        <p:blipFill>
          <a:blip r:embed="rId3">
            <a:alphaModFix/>
          </a:blip>
          <a:stretch>
            <a:fillRect/>
          </a:stretch>
        </p:blipFill>
        <p:spPr>
          <a:xfrm>
            <a:off x="600075" y="1901588"/>
            <a:ext cx="7943850" cy="17811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0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significance of the this keyword</a:t>
            </a:r>
            <a:endParaRPr/>
          </a:p>
        </p:txBody>
      </p:sp>
      <p:sp>
        <p:nvSpPr>
          <p:cNvPr id="848" name="Google Shape;848;p10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The this keyword in Java is a reference variable that is used to refer to the current object within an instance method or a constructor. It is a way to disambiguate between instance variables and parameters with the same name. The significance of the this keyword lies in its ability to differentiate between the instance variables and local variables/parameters, and it plays a crucial role in maintaining object state and ensuring proper encapsulation. </a:t>
            </a:r>
            <a:endParaRPr sz="1500"/>
          </a:p>
          <a:p>
            <a:pPr indent="0" lvl="0" marL="0" rtl="0" algn="just">
              <a:spcBef>
                <a:spcPts val="1200"/>
              </a:spcBef>
              <a:spcAft>
                <a:spcPts val="0"/>
              </a:spcAft>
              <a:buNone/>
            </a:pPr>
            <a:r>
              <a:t/>
            </a:r>
            <a:endParaRPr sz="1500"/>
          </a:p>
          <a:p>
            <a:pPr indent="0" lvl="0" marL="0" rtl="0" algn="just">
              <a:spcBef>
                <a:spcPts val="1200"/>
              </a:spcBef>
              <a:spcAft>
                <a:spcPts val="1200"/>
              </a:spcAft>
              <a:buNone/>
            </a:pPr>
            <a:r>
              <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8" name="Google Shape;328;p2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9" name="Google Shape;329;p21"/>
          <p:cNvPicPr preferRelativeResize="0"/>
          <p:nvPr/>
        </p:nvPicPr>
        <p:blipFill>
          <a:blip r:embed="rId3">
            <a:alphaModFix/>
          </a:blip>
          <a:stretch>
            <a:fillRect/>
          </a:stretch>
        </p:blipFill>
        <p:spPr>
          <a:xfrm>
            <a:off x="1574274" y="0"/>
            <a:ext cx="5995453" cy="514350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0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54" name="Google Shape;854;p10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55" name="Google Shape;855;p102"/>
          <p:cNvPicPr preferRelativeResize="0"/>
          <p:nvPr/>
        </p:nvPicPr>
        <p:blipFill>
          <a:blip r:embed="rId3">
            <a:alphaModFix/>
          </a:blip>
          <a:stretch>
            <a:fillRect/>
          </a:stretch>
        </p:blipFill>
        <p:spPr>
          <a:xfrm>
            <a:off x="936803" y="0"/>
            <a:ext cx="7554243" cy="51435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0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61" name="Google Shape;861;p10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62" name="Google Shape;862;p103"/>
          <p:cNvPicPr preferRelativeResize="0"/>
          <p:nvPr/>
        </p:nvPicPr>
        <p:blipFill>
          <a:blip r:embed="rId3">
            <a:alphaModFix/>
          </a:blip>
          <a:stretch>
            <a:fillRect/>
          </a:stretch>
        </p:blipFill>
        <p:spPr>
          <a:xfrm>
            <a:off x="1251589" y="0"/>
            <a:ext cx="7039722" cy="514350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0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68" name="Google Shape;868;p10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69" name="Google Shape;869;p104"/>
          <p:cNvPicPr preferRelativeResize="0"/>
          <p:nvPr/>
        </p:nvPicPr>
        <p:blipFill>
          <a:blip r:embed="rId3">
            <a:alphaModFix/>
          </a:blip>
          <a:stretch>
            <a:fillRect/>
          </a:stretch>
        </p:blipFill>
        <p:spPr>
          <a:xfrm>
            <a:off x="1230325" y="177674"/>
            <a:ext cx="7791400" cy="44175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0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75" name="Google Shape;875;p10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76" name="Google Shape;876;p105"/>
          <p:cNvPicPr preferRelativeResize="0"/>
          <p:nvPr/>
        </p:nvPicPr>
        <p:blipFill>
          <a:blip r:embed="rId3">
            <a:alphaModFix/>
          </a:blip>
          <a:stretch>
            <a:fillRect/>
          </a:stretch>
        </p:blipFill>
        <p:spPr>
          <a:xfrm>
            <a:off x="1245665" y="0"/>
            <a:ext cx="6652670" cy="51435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0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82" name="Google Shape;882;p10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83" name="Google Shape;883;p106"/>
          <p:cNvPicPr preferRelativeResize="0"/>
          <p:nvPr/>
        </p:nvPicPr>
        <p:blipFill>
          <a:blip r:embed="rId3">
            <a:alphaModFix/>
          </a:blip>
          <a:stretch>
            <a:fillRect/>
          </a:stretch>
        </p:blipFill>
        <p:spPr>
          <a:xfrm>
            <a:off x="1046740" y="0"/>
            <a:ext cx="8037270" cy="51435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0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Significance of the static keyword</a:t>
            </a:r>
            <a:endParaRPr/>
          </a:p>
        </p:txBody>
      </p:sp>
      <p:sp>
        <p:nvSpPr>
          <p:cNvPr id="889" name="Google Shape;889;p10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600"/>
              <a:t>The static keyword in Java is used to create variables and methods that belong to the class rather than instances of the class. It denotes that a particular member (variable or method) is shared among all instances of the class and can be accessed using the class name rather than an instance of the class. The significance of the static keyword lies in its ability to define class-level members and perform certain operations that are not tied to a specific instance of the class.</a:t>
            </a:r>
            <a:endParaRPr sz="16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0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95" name="Google Shape;895;p10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6" name="Google Shape;896;p108"/>
          <p:cNvPicPr preferRelativeResize="0"/>
          <p:nvPr/>
        </p:nvPicPr>
        <p:blipFill>
          <a:blip r:embed="rId3">
            <a:alphaModFix/>
          </a:blip>
          <a:stretch>
            <a:fillRect/>
          </a:stretch>
        </p:blipFill>
        <p:spPr>
          <a:xfrm>
            <a:off x="550466" y="0"/>
            <a:ext cx="8043067"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0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02" name="Google Shape;902;p10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03" name="Google Shape;903;p109"/>
          <p:cNvPicPr preferRelativeResize="0"/>
          <p:nvPr/>
        </p:nvPicPr>
        <p:blipFill>
          <a:blip r:embed="rId3">
            <a:alphaModFix/>
          </a:blip>
          <a:stretch>
            <a:fillRect/>
          </a:stretch>
        </p:blipFill>
        <p:spPr>
          <a:xfrm>
            <a:off x="438150" y="461963"/>
            <a:ext cx="8267700" cy="42195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1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09" name="Google Shape;909;p11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10" name="Google Shape;910;p110"/>
          <p:cNvPicPr preferRelativeResize="0"/>
          <p:nvPr/>
        </p:nvPicPr>
        <p:blipFill>
          <a:blip r:embed="rId3">
            <a:alphaModFix/>
          </a:blip>
          <a:stretch>
            <a:fillRect/>
          </a:stretch>
        </p:blipFill>
        <p:spPr>
          <a:xfrm>
            <a:off x="903474" y="0"/>
            <a:ext cx="7337052" cy="5143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1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16" name="Google Shape;916;p11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17" name="Google Shape;917;p111"/>
          <p:cNvPicPr preferRelativeResize="0"/>
          <p:nvPr/>
        </p:nvPicPr>
        <p:blipFill>
          <a:blip r:embed="rId3">
            <a:alphaModFix/>
          </a:blip>
          <a:stretch>
            <a:fillRect/>
          </a:stretch>
        </p:blipFill>
        <p:spPr>
          <a:xfrm>
            <a:off x="381000" y="681038"/>
            <a:ext cx="8382000" cy="3781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